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0"/>
  </p:notesMasterIdLst>
  <p:handoutMasterIdLst>
    <p:handoutMasterId r:id="rId11"/>
  </p:handoutMasterIdLst>
  <p:sldIdLst>
    <p:sldId id="295" r:id="rId2"/>
    <p:sldId id="305" r:id="rId3"/>
    <p:sldId id="306" r:id="rId4"/>
    <p:sldId id="264" r:id="rId5"/>
    <p:sldId id="298" r:id="rId6"/>
    <p:sldId id="304" r:id="rId7"/>
    <p:sldId id="302" r:id="rId8"/>
    <p:sldId id="30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CB14CC7-F9DF-49D5-B566-4B1F6691DEB7}">
  <a:tblStyle styleId="{FCB14CC7-F9DF-49D5-B566-4B1F6691DEB7}" styleName="Table_0">
    <a:wholeTbl>
      <a:tcTxStyle b="off" i="off">
        <a:font>
          <a:latin typeface="맑은 고딕"/>
          <a:ea typeface="맑은 고딕"/>
          <a:cs typeface="맑은 고딕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DA3A43E-1570-4887-BB00-981855C2C12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DAE58-B50D-4AA8-882B-42C6B68E537A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44174-71D8-4F6A-AC5F-04D70B23D5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688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761189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1e15ca0e25_3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g1e15ca0e25_3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55260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1e15ca0e25_3_5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g1e15ca0e25_3_5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0605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Images and Contents Layout">
  <p:cSld name="9_Images and Contents Layou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Images and Contents Layout">
  <p:cSld name="5_Images and Contents Layou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"/>
          <p:cNvSpPr>
            <a:spLocks noGrp="1"/>
          </p:cNvSpPr>
          <p:nvPr>
            <p:ph type="pic" idx="2"/>
          </p:nvPr>
        </p:nvSpPr>
        <p:spPr>
          <a:xfrm>
            <a:off x="3923928" y="0"/>
            <a:ext cx="5220072" cy="25717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13"/>
          <p:cNvSpPr>
            <a:spLocks noGrp="1"/>
          </p:cNvSpPr>
          <p:nvPr>
            <p:ph type="pic" idx="3"/>
          </p:nvPr>
        </p:nvSpPr>
        <p:spPr>
          <a:xfrm>
            <a:off x="683568" y="2211710"/>
            <a:ext cx="2592288" cy="2592288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asic Layout">
  <p:cSld name="3_Basic Layout">
    <p:bg>
      <p:bgPr>
        <a:gradFill>
          <a:gsLst>
            <a:gs pos="0">
              <a:schemeClr val="lt1"/>
            </a:gs>
            <a:gs pos="100000">
              <a:srgbClr val="E0E8F4">
                <a:alpha val="0"/>
              </a:srgbClr>
            </a:gs>
          </a:gsLst>
          <a:lin ang="5400000" scaled="0"/>
        </a:gra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>
            <a:spLocks noGrp="1"/>
          </p:cNvSpPr>
          <p:nvPr>
            <p:ph type="subTitle" idx="1"/>
          </p:nvPr>
        </p:nvSpPr>
        <p:spPr>
          <a:xfrm>
            <a:off x="0" y="705353"/>
            <a:ext cx="91407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5" name="Google Shape;145;p14"/>
          <p:cNvSpPr txBox="1">
            <a:spLocks noGrp="1"/>
          </p:cNvSpPr>
          <p:nvPr>
            <p:ph type="title"/>
          </p:nvPr>
        </p:nvSpPr>
        <p:spPr>
          <a:xfrm>
            <a:off x="0" y="186553"/>
            <a:ext cx="91440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4;p22"/>
          <p:cNvSpPr txBox="1">
            <a:spLocks/>
          </p:cNvSpPr>
          <p:nvPr/>
        </p:nvSpPr>
        <p:spPr>
          <a:xfrm>
            <a:off x="6575" y="4307854"/>
            <a:ext cx="9141600" cy="4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</a:pPr>
            <a:r>
              <a:rPr lang="ru-RU" dirty="0" smtClean="0"/>
              <a:t>Всенародная акция ВО </a:t>
            </a:r>
            <a:r>
              <a:rPr lang="ru-RU" dirty="0"/>
              <a:t>СЛАВУ </a:t>
            </a:r>
            <a:r>
              <a:rPr lang="ru-RU" dirty="0" smtClean="0"/>
              <a:t>ГЕРОЯМ</a:t>
            </a:r>
            <a:endParaRPr lang="en-US" dirty="0" smtClean="0"/>
          </a:p>
          <a:p>
            <a:pPr>
              <a:spcBef>
                <a:spcPts val="280"/>
              </a:spcBef>
            </a:pPr>
            <a:r>
              <a:rPr lang="ru-RU" dirty="0" smtClean="0"/>
              <a:t>Посадим 45 миллионов деревьев!</a:t>
            </a:r>
            <a:endParaRPr lang="en-US" dirty="0"/>
          </a:p>
        </p:txBody>
      </p:sp>
      <p:sp>
        <p:nvSpPr>
          <p:cNvPr id="5" name="Google Shape;205;p22"/>
          <p:cNvSpPr txBox="1">
            <a:spLocks/>
          </p:cNvSpPr>
          <p:nvPr/>
        </p:nvSpPr>
        <p:spPr>
          <a:xfrm>
            <a:off x="-1" y="3828564"/>
            <a:ext cx="91440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2400" kern="120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Акция </a:t>
            </a:r>
            <a:r>
              <a:rPr lang="es-ES" sz="2400" kern="120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ru-RU" sz="2400" kern="120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Во Имя Любви, Вечности и Жизни</a:t>
            </a:r>
            <a:r>
              <a:rPr lang="es-ES" sz="2400" kern="120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”</a:t>
            </a:r>
            <a:endParaRPr lang="en-US" sz="2400" dirty="0">
              <a:latin typeface="+mj-lt"/>
            </a:endParaRPr>
          </a:p>
        </p:txBody>
      </p:sp>
      <p:pic>
        <p:nvPicPr>
          <p:cNvPr id="3074" name="Picture 2" descr="C:\Users\Анастасия\Desktop\сад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569" b="28311"/>
          <a:stretch/>
        </p:blipFill>
        <p:spPr bwMode="auto">
          <a:xfrm>
            <a:off x="-1" y="0"/>
            <a:ext cx="9148176" cy="366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92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астасия\Pictures\glob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2764683" cy="269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952;p56"/>
          <p:cNvSpPr/>
          <p:nvPr/>
        </p:nvSpPr>
        <p:spPr>
          <a:xfrm>
            <a:off x="1677725" y="4539"/>
            <a:ext cx="7466275" cy="5143500"/>
          </a:xfrm>
          <a:prstGeom prst="rect">
            <a:avLst/>
          </a:prstGeom>
          <a:solidFill>
            <a:schemeClr val="lt1">
              <a:alpha val="8392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11;p23"/>
          <p:cNvSpPr txBox="1"/>
          <p:nvPr/>
        </p:nvSpPr>
        <p:spPr>
          <a:xfrm>
            <a:off x="1873048" y="274858"/>
            <a:ext cx="7270952" cy="776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49941"/>
              </a:buClr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rgbClr val="649941"/>
                </a:solidFill>
                <a:latin typeface="Arial"/>
                <a:ea typeface="Arial"/>
                <a:cs typeface="Arial"/>
                <a:sym typeface="Arial"/>
              </a:rPr>
              <a:t>НАША ЗАДАЧА</a:t>
            </a:r>
            <a:endParaRPr sz="4400" b="0" i="0" u="none" strike="noStrike" cap="none" dirty="0">
              <a:solidFill>
                <a:srgbClr val="6499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12;p23"/>
          <p:cNvSpPr txBox="1"/>
          <p:nvPr/>
        </p:nvSpPr>
        <p:spPr>
          <a:xfrm>
            <a:off x="1908720" y="1308705"/>
            <a:ext cx="69847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1200" dirty="0"/>
              <a:t>Наши предки отдавали свои жизни, чтобы мы, их потомки,  - счастливые и здоровые, жили на свободной и цветущей земле. </a:t>
            </a:r>
          </a:p>
        </p:txBody>
      </p:sp>
      <p:sp>
        <p:nvSpPr>
          <p:cNvPr id="11" name="Google Shape;213;p23"/>
          <p:cNvSpPr txBox="1"/>
          <p:nvPr/>
        </p:nvSpPr>
        <p:spPr>
          <a:xfrm>
            <a:off x="1908720" y="2075392"/>
            <a:ext cx="33123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649941"/>
                </a:solidFill>
                <a:latin typeface="Arial"/>
                <a:ea typeface="Arial"/>
                <a:cs typeface="Arial"/>
                <a:sym typeface="Arial"/>
              </a:rPr>
              <a:t>Экология</a:t>
            </a:r>
            <a:endParaRPr sz="1800" b="1" dirty="0">
              <a:solidFill>
                <a:srgbClr val="6499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14;p23"/>
          <p:cNvSpPr txBox="1"/>
          <p:nvPr/>
        </p:nvSpPr>
        <p:spPr>
          <a:xfrm>
            <a:off x="1908720" y="2518473"/>
            <a:ext cx="3312368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1200" dirty="0"/>
              <a:t>Всем известны проблемы </a:t>
            </a:r>
            <a:r>
              <a:rPr lang="ru-RU" sz="1200" b="1" dirty="0"/>
              <a:t>экологической безопасности</a:t>
            </a:r>
            <a:r>
              <a:rPr lang="ru-RU" sz="1200" dirty="0"/>
              <a:t> как в нашей стране, так и во всем мире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Они </a:t>
            </a:r>
            <a:r>
              <a:rPr lang="ru-RU" sz="1200" dirty="0"/>
              <a:t>глобальны, все более ощутимы, и откровенно опасны. Состояние окружающей среды ухудшается с каждым днем. </a:t>
            </a:r>
            <a:r>
              <a:rPr lang="ru-RU" sz="1200" b="1" dirty="0" smtClean="0"/>
              <a:t> </a:t>
            </a:r>
            <a:endParaRPr lang="en-US" sz="1200" dirty="0"/>
          </a:p>
          <a:p>
            <a:endParaRPr lang="ru-RU" sz="1200" dirty="0"/>
          </a:p>
        </p:txBody>
      </p:sp>
      <p:sp>
        <p:nvSpPr>
          <p:cNvPr id="13" name="Google Shape;215;p23"/>
          <p:cNvSpPr txBox="1"/>
          <p:nvPr/>
        </p:nvSpPr>
        <p:spPr>
          <a:xfrm>
            <a:off x="5581128" y="2075392"/>
            <a:ext cx="33123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649941"/>
                </a:solidFill>
              </a:rPr>
              <a:t>Мы возрождаем</a:t>
            </a:r>
            <a:endParaRPr sz="1800" b="1" dirty="0">
              <a:solidFill>
                <a:srgbClr val="6499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16;p23"/>
          <p:cNvSpPr txBox="1"/>
          <p:nvPr/>
        </p:nvSpPr>
        <p:spPr>
          <a:xfrm>
            <a:off x="5581128" y="2518473"/>
            <a:ext cx="3312368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1200" dirty="0"/>
              <a:t>Самым простым путём решения этих проблем является посадка деревьев. </a:t>
            </a:r>
            <a:endParaRPr lang="en-US" sz="1200" dirty="0"/>
          </a:p>
          <a:p>
            <a:endParaRPr lang="ru-RU" sz="1200" b="1" dirty="0" smtClean="0"/>
          </a:p>
          <a:p>
            <a:r>
              <a:rPr lang="ru-RU" sz="1200" b="1" dirty="0" smtClean="0"/>
              <a:t>Мы </a:t>
            </a:r>
            <a:r>
              <a:rPr lang="ru-RU" sz="1200" b="1" dirty="0"/>
              <a:t>возрождаем нашу Землю цветущими садами, густыми лесами! </a:t>
            </a:r>
            <a:endParaRPr lang="ru-RU" sz="1200" b="1" dirty="0" smtClean="0"/>
          </a:p>
          <a:p>
            <a:r>
              <a:rPr lang="ru-RU" sz="1200" b="1" dirty="0" smtClean="0"/>
              <a:t> </a:t>
            </a:r>
            <a:endParaRPr lang="en-US" sz="1200" dirty="0"/>
          </a:p>
        </p:txBody>
      </p:sp>
      <p:sp>
        <p:nvSpPr>
          <p:cNvPr id="15" name="Google Shape;217;p23"/>
          <p:cNvSpPr txBox="1"/>
          <p:nvPr/>
        </p:nvSpPr>
        <p:spPr>
          <a:xfrm>
            <a:off x="1908720" y="4045009"/>
            <a:ext cx="698477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dirty="0" err="1" smtClean="0"/>
              <a:t>Высад</a:t>
            </a:r>
            <a:r>
              <a:rPr lang="ru-RU" sz="1200" dirty="0" smtClean="0"/>
              <a:t>ка</a:t>
            </a:r>
            <a:r>
              <a:rPr lang="en-US" sz="1200" dirty="0" smtClean="0"/>
              <a:t> </a:t>
            </a:r>
            <a:r>
              <a:rPr lang="en-US" sz="1200" dirty="0" err="1" smtClean="0"/>
              <a:t>деревь</a:t>
            </a:r>
            <a:r>
              <a:rPr lang="ru-RU" sz="1200" dirty="0" smtClean="0"/>
              <a:t>ев </a:t>
            </a:r>
            <a:r>
              <a:rPr lang="en-US" sz="1200" dirty="0" err="1" smtClean="0"/>
              <a:t>конкретно</a:t>
            </a:r>
            <a:r>
              <a:rPr lang="en-US" sz="1200" dirty="0" smtClean="0"/>
              <a:t> </a:t>
            </a:r>
            <a:r>
              <a:rPr lang="en-US" sz="1200" dirty="0" err="1"/>
              <a:t>за</a:t>
            </a:r>
            <a:r>
              <a:rPr lang="en-US" sz="1200" dirty="0"/>
              <a:t> </a:t>
            </a:r>
            <a:r>
              <a:rPr lang="en-US" sz="1200" dirty="0" err="1"/>
              <a:t>каждого</a:t>
            </a:r>
            <a:r>
              <a:rPr lang="en-US" sz="1200" dirty="0"/>
              <a:t> </a:t>
            </a:r>
            <a:r>
              <a:rPr lang="en-US" sz="1200" dirty="0" err="1"/>
              <a:t>погибшего</a:t>
            </a:r>
            <a:r>
              <a:rPr lang="en-US" sz="1200" dirty="0"/>
              <a:t> с </a:t>
            </a:r>
            <a:r>
              <a:rPr lang="en-US" sz="1200" dirty="0" err="1"/>
              <a:t>мыслями</a:t>
            </a:r>
            <a:r>
              <a:rPr lang="en-US" sz="1200" dirty="0"/>
              <a:t> </a:t>
            </a:r>
            <a:r>
              <a:rPr lang="en-US" sz="1200" dirty="0" err="1"/>
              <a:t>не</a:t>
            </a:r>
            <a:r>
              <a:rPr lang="en-US" sz="1200" dirty="0"/>
              <a:t> в </a:t>
            </a:r>
            <a:r>
              <a:rPr lang="en-US" sz="1200" dirty="0" err="1"/>
              <a:t>память</a:t>
            </a:r>
            <a:r>
              <a:rPr lang="en-US" sz="1200" dirty="0"/>
              <a:t>, </a:t>
            </a:r>
            <a:r>
              <a:rPr lang="en-US" sz="1200" b="1" dirty="0"/>
              <a:t>а </a:t>
            </a:r>
            <a:r>
              <a:rPr lang="en-US" sz="1200" b="1" dirty="0" err="1"/>
              <a:t>во</a:t>
            </a:r>
            <a:r>
              <a:rPr lang="en-US" sz="1200" b="1" dirty="0"/>
              <a:t> </a:t>
            </a:r>
            <a:r>
              <a:rPr lang="en-US" sz="1200" b="1" dirty="0" err="1"/>
              <a:t>Славу</a:t>
            </a:r>
            <a:r>
              <a:rPr lang="en-US" sz="1200" b="1" dirty="0"/>
              <a:t> </a:t>
            </a:r>
            <a:r>
              <a:rPr lang="en-US" sz="1200" b="1" dirty="0" err="1"/>
              <a:t>их</a:t>
            </a:r>
            <a:r>
              <a:rPr lang="en-US" sz="1200" b="1" dirty="0"/>
              <a:t>, </a:t>
            </a:r>
            <a:r>
              <a:rPr lang="en-US" sz="1200" b="1" dirty="0" err="1"/>
              <a:t>во</a:t>
            </a:r>
            <a:r>
              <a:rPr lang="en-US" sz="1200" b="1" dirty="0"/>
              <a:t> </a:t>
            </a:r>
            <a:r>
              <a:rPr lang="en-US" sz="1200" b="1" dirty="0" err="1"/>
              <a:t>имя</a:t>
            </a:r>
            <a:r>
              <a:rPr lang="en-US" sz="1200" b="1" dirty="0"/>
              <a:t> </a:t>
            </a:r>
            <a:r>
              <a:rPr lang="en-US" sz="1200" b="1" dirty="0" err="1"/>
              <a:t>Любви</a:t>
            </a:r>
            <a:r>
              <a:rPr lang="en-US" sz="1200" b="1" dirty="0"/>
              <a:t>, </a:t>
            </a:r>
            <a:r>
              <a:rPr lang="en-US" sz="1200" b="1" dirty="0" err="1"/>
              <a:t>Вечности</a:t>
            </a:r>
            <a:r>
              <a:rPr lang="en-US" sz="1200" b="1" dirty="0"/>
              <a:t> и </a:t>
            </a:r>
            <a:r>
              <a:rPr lang="en-US" sz="1200" b="1" dirty="0" err="1"/>
              <a:t>Жизни</a:t>
            </a:r>
            <a:r>
              <a:rPr lang="en-US" sz="1200" dirty="0"/>
              <a:t>!  </a:t>
            </a:r>
            <a:r>
              <a:rPr lang="en-US" sz="1200" dirty="0" err="1"/>
              <a:t>Ибо</a:t>
            </a:r>
            <a:r>
              <a:rPr lang="en-US" sz="1200" dirty="0"/>
              <a:t> </a:t>
            </a:r>
            <a:r>
              <a:rPr lang="en-US" sz="1200" dirty="0" err="1"/>
              <a:t>ради</a:t>
            </a:r>
            <a:r>
              <a:rPr lang="en-US" sz="1200" dirty="0"/>
              <a:t> </a:t>
            </a:r>
            <a:r>
              <a:rPr lang="en-US" sz="1200" dirty="0" err="1"/>
              <a:t>Любви</a:t>
            </a:r>
            <a:r>
              <a:rPr lang="en-US" sz="1200" dirty="0"/>
              <a:t> </a:t>
            </a:r>
            <a:r>
              <a:rPr lang="en-US" sz="1200" dirty="0" err="1"/>
              <a:t>погибали</a:t>
            </a:r>
            <a:r>
              <a:rPr lang="en-US" sz="1200" dirty="0"/>
              <a:t> </a:t>
            </a:r>
            <a:r>
              <a:rPr lang="en-US" sz="1200" dirty="0" err="1"/>
              <a:t>наши</a:t>
            </a:r>
            <a:r>
              <a:rPr lang="en-US" sz="1200" dirty="0"/>
              <a:t> </a:t>
            </a:r>
            <a:r>
              <a:rPr lang="en-US" sz="1200" dirty="0" err="1"/>
              <a:t>предки</a:t>
            </a:r>
            <a:r>
              <a:rPr lang="en-US" sz="1200" dirty="0"/>
              <a:t>, </a:t>
            </a:r>
            <a:r>
              <a:rPr lang="en-US" sz="1200" dirty="0" err="1"/>
              <a:t>потому</a:t>
            </a:r>
            <a:r>
              <a:rPr lang="en-US" sz="1200" dirty="0"/>
              <a:t> </a:t>
            </a:r>
            <a:r>
              <a:rPr lang="en-US" sz="1200" dirty="0" err="1"/>
              <a:t>что</a:t>
            </a:r>
            <a:r>
              <a:rPr lang="en-US" sz="1200" dirty="0"/>
              <a:t> </a:t>
            </a:r>
            <a:r>
              <a:rPr lang="en-US" sz="1200" dirty="0" err="1"/>
              <a:t>любили</a:t>
            </a:r>
            <a:r>
              <a:rPr lang="en-US" sz="1200" dirty="0"/>
              <a:t> </a:t>
            </a:r>
            <a:r>
              <a:rPr lang="en-US" sz="1200" dirty="0" err="1"/>
              <a:t>свою</a:t>
            </a:r>
            <a:r>
              <a:rPr lang="en-US" sz="1200" dirty="0"/>
              <a:t> </a:t>
            </a:r>
            <a:r>
              <a:rPr lang="en-US" sz="1200" dirty="0" err="1"/>
              <a:t>Родину</a:t>
            </a:r>
            <a:r>
              <a:rPr lang="en-US" sz="1200" dirty="0"/>
              <a:t>, </a:t>
            </a:r>
            <a:r>
              <a:rPr lang="en-US" sz="1200" dirty="0" err="1"/>
              <a:t>своих</a:t>
            </a:r>
            <a:r>
              <a:rPr lang="en-US" sz="1200" dirty="0"/>
              <a:t> </a:t>
            </a:r>
            <a:r>
              <a:rPr lang="en-US" sz="1200" dirty="0" err="1"/>
              <a:t>потомков</a:t>
            </a:r>
            <a:r>
              <a:rPr lang="en-US" sz="1200" dirty="0"/>
              <a:t>, </a:t>
            </a:r>
            <a:r>
              <a:rPr lang="en-US" sz="1200" dirty="0" err="1"/>
              <a:t>нас</a:t>
            </a:r>
            <a:r>
              <a:rPr lang="en-US" sz="1200" dirty="0"/>
              <a:t>.  И </a:t>
            </a:r>
            <a:r>
              <a:rPr lang="en-US" sz="1200" dirty="0" err="1"/>
              <a:t>мы</a:t>
            </a:r>
            <a:r>
              <a:rPr lang="en-US" sz="1200" dirty="0"/>
              <a:t>, </a:t>
            </a:r>
            <a:r>
              <a:rPr lang="en-US" sz="1200" dirty="0" err="1"/>
              <a:t>их</a:t>
            </a:r>
            <a:r>
              <a:rPr lang="en-US" sz="1200" dirty="0"/>
              <a:t> </a:t>
            </a:r>
            <a:r>
              <a:rPr lang="en-US" sz="1200" dirty="0" err="1"/>
              <a:t>потомки</a:t>
            </a:r>
            <a:r>
              <a:rPr lang="en-US" sz="1200" dirty="0"/>
              <a:t>, </a:t>
            </a:r>
            <a:r>
              <a:rPr lang="en-US" sz="1200" dirty="0" err="1"/>
              <a:t>об</a:t>
            </a:r>
            <a:r>
              <a:rPr lang="en-US" sz="1200" dirty="0"/>
              <a:t> </a:t>
            </a:r>
            <a:r>
              <a:rPr lang="en-US" sz="1200" dirty="0" err="1"/>
              <a:t>этой</a:t>
            </a:r>
            <a:r>
              <a:rPr lang="en-US" sz="1200" dirty="0"/>
              <a:t> </a:t>
            </a:r>
            <a:r>
              <a:rPr lang="en-US" sz="1200" dirty="0" err="1"/>
              <a:t>Любви</a:t>
            </a:r>
            <a:r>
              <a:rPr lang="en-US" sz="1200" dirty="0"/>
              <a:t> </a:t>
            </a:r>
            <a:r>
              <a:rPr lang="en-US" sz="1200" dirty="0" err="1"/>
              <a:t>должны</a:t>
            </a:r>
            <a:r>
              <a:rPr lang="en-US" sz="1200" dirty="0"/>
              <a:t> </a:t>
            </a:r>
            <a:r>
              <a:rPr lang="en-US" sz="1200" dirty="0" err="1"/>
              <a:t>позаботиться</a:t>
            </a:r>
            <a:r>
              <a:rPr lang="en-US" sz="1200" dirty="0"/>
              <a:t>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4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астасия\Pictures\glob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2764683" cy="269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223;p24"/>
          <p:cNvSpPr/>
          <p:nvPr/>
        </p:nvSpPr>
        <p:spPr>
          <a:xfrm>
            <a:off x="0" y="1239925"/>
            <a:ext cx="3384376" cy="3384376"/>
          </a:xfrm>
          <a:prstGeom prst="blockArc">
            <a:avLst>
              <a:gd name="adj1" fmla="val 16173554"/>
              <a:gd name="adj2" fmla="val 5420172"/>
              <a:gd name="adj3" fmla="val 998"/>
            </a:avLst>
          </a:prstGeom>
          <a:solidFill>
            <a:srgbClr val="64994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24;p24"/>
          <p:cNvSpPr/>
          <p:nvPr/>
        </p:nvSpPr>
        <p:spPr>
          <a:xfrm>
            <a:off x="2341373" y="1238007"/>
            <a:ext cx="526508" cy="526508"/>
          </a:xfrm>
          <a:prstGeom prst="diamond">
            <a:avLst/>
          </a:prstGeom>
          <a:solidFill>
            <a:srgbClr val="A4D144"/>
          </a:solidFill>
          <a:ln w="25400" cap="flat" cmpd="sng">
            <a:solidFill>
              <a:srgbClr val="64994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25;p24"/>
          <p:cNvSpPr/>
          <p:nvPr/>
        </p:nvSpPr>
        <p:spPr>
          <a:xfrm>
            <a:off x="2909950" y="1814071"/>
            <a:ext cx="526508" cy="526508"/>
          </a:xfrm>
          <a:prstGeom prst="diamond">
            <a:avLst/>
          </a:prstGeom>
          <a:solidFill>
            <a:srgbClr val="A4D144"/>
          </a:solidFill>
          <a:ln w="25400" cap="flat" cmpd="sng">
            <a:solidFill>
              <a:srgbClr val="64994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26;p24"/>
          <p:cNvSpPr/>
          <p:nvPr/>
        </p:nvSpPr>
        <p:spPr>
          <a:xfrm>
            <a:off x="2909950" y="3470255"/>
            <a:ext cx="526508" cy="526508"/>
          </a:xfrm>
          <a:prstGeom prst="diamond">
            <a:avLst/>
          </a:prstGeom>
          <a:solidFill>
            <a:srgbClr val="A4D144"/>
          </a:solidFill>
          <a:ln w="25400" cap="flat" cmpd="sng">
            <a:solidFill>
              <a:srgbClr val="64994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27;p24"/>
          <p:cNvSpPr/>
          <p:nvPr/>
        </p:nvSpPr>
        <p:spPr>
          <a:xfrm>
            <a:off x="2341373" y="4043012"/>
            <a:ext cx="526508" cy="526508"/>
          </a:xfrm>
          <a:prstGeom prst="diamond">
            <a:avLst/>
          </a:prstGeom>
          <a:solidFill>
            <a:srgbClr val="A4D144"/>
          </a:solidFill>
          <a:ln w="25400" cap="flat" cmpd="sng">
            <a:solidFill>
              <a:srgbClr val="64994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28;p24"/>
          <p:cNvSpPr/>
          <p:nvPr/>
        </p:nvSpPr>
        <p:spPr>
          <a:xfrm>
            <a:off x="3085535" y="2642163"/>
            <a:ext cx="526508" cy="526508"/>
          </a:xfrm>
          <a:prstGeom prst="diamond">
            <a:avLst/>
          </a:prstGeom>
          <a:solidFill>
            <a:srgbClr val="A4D144"/>
          </a:solidFill>
          <a:ln w="25400" cap="flat" cmpd="sng">
            <a:solidFill>
              <a:srgbClr val="64994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29;p24"/>
          <p:cNvSpPr txBox="1"/>
          <p:nvPr/>
        </p:nvSpPr>
        <p:spPr>
          <a:xfrm>
            <a:off x="4718653" y="1270428"/>
            <a:ext cx="331719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200" dirty="0">
                <a:solidFill>
                  <a:srgbClr val="3F3F3F"/>
                </a:solidFill>
              </a:rPr>
              <a:t>Такая масштабная посадка деревьев способна объединить всех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30;p24"/>
          <p:cNvSpPr txBox="1"/>
          <p:nvPr/>
        </p:nvSpPr>
        <p:spPr>
          <a:xfrm>
            <a:off x="3206288" y="1362761"/>
            <a:ext cx="1368151" cy="276999"/>
          </a:xfrm>
          <a:prstGeom prst="rect">
            <a:avLst/>
          </a:prstGeom>
          <a:solidFill>
            <a:srgbClr val="A4D14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Вместе</a:t>
            </a:r>
            <a:endParaRPr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31;p24"/>
          <p:cNvSpPr txBox="1"/>
          <p:nvPr/>
        </p:nvSpPr>
        <p:spPr>
          <a:xfrm>
            <a:off x="5148064" y="1971217"/>
            <a:ext cx="331719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200" dirty="0" smtClean="0">
                <a:solidFill>
                  <a:srgbClr val="3F3F3F"/>
                </a:solidFill>
              </a:rPr>
              <a:t>Она направлена </a:t>
            </a:r>
            <a:r>
              <a:rPr lang="ru-RU" sz="1200" dirty="0">
                <a:solidFill>
                  <a:srgbClr val="3F3F3F"/>
                </a:solidFill>
              </a:rPr>
              <a:t>на рост патриотизма у детей и </a:t>
            </a:r>
            <a:r>
              <a:rPr lang="ru-RU" sz="1200" dirty="0" smtClean="0">
                <a:solidFill>
                  <a:srgbClr val="3F3F3F"/>
                </a:solidFill>
              </a:rPr>
              <a:t>молодёжи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32;p24"/>
          <p:cNvSpPr txBox="1"/>
          <p:nvPr/>
        </p:nvSpPr>
        <p:spPr>
          <a:xfrm>
            <a:off x="3635897" y="2063551"/>
            <a:ext cx="1368152" cy="276999"/>
          </a:xfrm>
          <a:prstGeom prst="rect">
            <a:avLst/>
          </a:prstGeom>
          <a:solidFill>
            <a:srgbClr val="A4D14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chemeClr val="lt1"/>
                </a:solidFill>
              </a:rPr>
              <a:t>Дети</a:t>
            </a:r>
            <a:endParaRPr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3;p24"/>
          <p:cNvSpPr txBox="1"/>
          <p:nvPr/>
        </p:nvSpPr>
        <p:spPr>
          <a:xfrm>
            <a:off x="5724128" y="2750790"/>
            <a:ext cx="3317195" cy="34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200" dirty="0" smtClean="0">
                <a:solidFill>
                  <a:srgbClr val="3F3F3F"/>
                </a:solidFill>
              </a:rPr>
              <a:t>Укрепит связь поколени</a:t>
            </a:r>
            <a:r>
              <a:rPr lang="ru-RU" sz="1200" dirty="0">
                <a:solidFill>
                  <a:srgbClr val="3F3F3F"/>
                </a:solidFill>
              </a:rPr>
              <a:t>й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34;p24"/>
          <p:cNvSpPr txBox="1"/>
          <p:nvPr/>
        </p:nvSpPr>
        <p:spPr>
          <a:xfrm>
            <a:off x="3991109" y="2764341"/>
            <a:ext cx="1589003" cy="276999"/>
          </a:xfrm>
          <a:prstGeom prst="rect">
            <a:avLst/>
          </a:prstGeom>
          <a:solidFill>
            <a:srgbClr val="A4D14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chemeClr val="lt1"/>
                </a:solidFill>
              </a:rPr>
              <a:t>Преемственность</a:t>
            </a:r>
            <a:endParaRPr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35;p24"/>
          <p:cNvSpPr txBox="1"/>
          <p:nvPr/>
        </p:nvSpPr>
        <p:spPr>
          <a:xfrm>
            <a:off x="5148064" y="3465131"/>
            <a:ext cx="331719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200" dirty="0" smtClean="0">
                <a:solidFill>
                  <a:srgbClr val="3F3F3F"/>
                </a:solidFill>
              </a:rPr>
              <a:t>Повлияет на нравственное </a:t>
            </a:r>
            <a:r>
              <a:rPr lang="ru-RU" sz="1200" dirty="0">
                <a:solidFill>
                  <a:srgbClr val="3F3F3F"/>
                </a:solidFill>
              </a:rPr>
              <a:t>воспитание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36;p24"/>
          <p:cNvSpPr txBox="1"/>
          <p:nvPr/>
        </p:nvSpPr>
        <p:spPr>
          <a:xfrm>
            <a:off x="3635897" y="3465131"/>
            <a:ext cx="1368152" cy="276999"/>
          </a:xfrm>
          <a:prstGeom prst="rect">
            <a:avLst/>
          </a:prstGeom>
          <a:solidFill>
            <a:srgbClr val="A4D14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Воспитание</a:t>
            </a:r>
            <a:endParaRPr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37;p24"/>
          <p:cNvSpPr txBox="1"/>
          <p:nvPr/>
        </p:nvSpPr>
        <p:spPr>
          <a:xfrm>
            <a:off x="4718653" y="4073585"/>
            <a:ext cx="417601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200" dirty="0" smtClean="0">
                <a:solidFill>
                  <a:srgbClr val="3F3F3F"/>
                </a:solidFill>
              </a:rPr>
              <a:t>И главное, поможет </a:t>
            </a:r>
            <a:r>
              <a:rPr lang="ru-RU" sz="1200" dirty="0">
                <a:solidFill>
                  <a:srgbClr val="3F3F3F"/>
                </a:solidFill>
              </a:rPr>
              <a:t>быстрее оздоровить землю, создать </a:t>
            </a:r>
            <a:r>
              <a:rPr lang="ru-RU" sz="1200" dirty="0" smtClean="0">
                <a:solidFill>
                  <a:srgbClr val="3F3F3F"/>
                </a:solidFill>
              </a:rPr>
              <a:t>защитные </a:t>
            </a:r>
            <a:r>
              <a:rPr lang="ru-RU" sz="1200" dirty="0">
                <a:solidFill>
                  <a:srgbClr val="3F3F3F"/>
                </a:solidFill>
              </a:rPr>
              <a:t>«зелёные пояса» вокруг городов, увеличить количество чистого воздуха</a:t>
            </a:r>
            <a:r>
              <a:rPr lang="en" sz="1200" dirty="0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8;p24"/>
          <p:cNvSpPr txBox="1"/>
          <p:nvPr/>
        </p:nvSpPr>
        <p:spPr>
          <a:xfrm>
            <a:off x="3193428" y="4165919"/>
            <a:ext cx="1368152" cy="276999"/>
          </a:xfrm>
          <a:prstGeom prst="rect">
            <a:avLst/>
          </a:prstGeom>
          <a:solidFill>
            <a:srgbClr val="A4D14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Экология</a:t>
            </a:r>
            <a:endParaRPr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39;p24"/>
          <p:cNvSpPr/>
          <p:nvPr/>
        </p:nvSpPr>
        <p:spPr>
          <a:xfrm>
            <a:off x="2458847" y="1301206"/>
            <a:ext cx="28500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2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40;p24"/>
          <p:cNvSpPr/>
          <p:nvPr/>
        </p:nvSpPr>
        <p:spPr>
          <a:xfrm>
            <a:off x="3030703" y="1877270"/>
            <a:ext cx="28500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lt1"/>
                </a:solidFill>
              </a:rPr>
              <a:t>Б</a:t>
            </a:r>
            <a:endParaRPr sz="2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41;p24"/>
          <p:cNvSpPr/>
          <p:nvPr/>
        </p:nvSpPr>
        <p:spPr>
          <a:xfrm>
            <a:off x="3206288" y="2705362"/>
            <a:ext cx="28500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lt1"/>
                </a:solidFill>
              </a:rPr>
              <a:t>В</a:t>
            </a:r>
            <a:endParaRPr sz="2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42;p24"/>
          <p:cNvSpPr/>
          <p:nvPr/>
        </p:nvSpPr>
        <p:spPr>
          <a:xfrm>
            <a:off x="3030702" y="3533454"/>
            <a:ext cx="28500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lt1"/>
                </a:solidFill>
              </a:rPr>
              <a:t>Г</a:t>
            </a:r>
            <a:endParaRPr sz="2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43;p24"/>
          <p:cNvSpPr/>
          <p:nvPr/>
        </p:nvSpPr>
        <p:spPr>
          <a:xfrm>
            <a:off x="2467227" y="4104364"/>
            <a:ext cx="28500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lt1"/>
                </a:solidFill>
              </a:rPr>
              <a:t>Д</a:t>
            </a:r>
            <a:endParaRPr sz="2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957;p56"/>
          <p:cNvSpPr txBox="1"/>
          <p:nvPr/>
        </p:nvSpPr>
        <p:spPr>
          <a:xfrm>
            <a:off x="1907255" y="339502"/>
            <a:ext cx="69847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49941"/>
              </a:buClr>
              <a:buFont typeface="Arial"/>
              <a:buNone/>
            </a:pPr>
            <a:r>
              <a:rPr lang="ru-RU" sz="4000" b="1" dirty="0" smtClean="0">
                <a:solidFill>
                  <a:srgbClr val="649941"/>
                </a:solidFill>
                <a:latin typeface="Arial"/>
                <a:ea typeface="Arial"/>
                <a:cs typeface="Arial"/>
                <a:sym typeface="Arial"/>
              </a:rPr>
              <a:t>НАПРАВЛЕНИЯ АКЦИИ</a:t>
            </a:r>
            <a:endParaRPr lang="ru-RU" sz="4000" b="1" dirty="0">
              <a:solidFill>
                <a:srgbClr val="6499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4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Google Shape;352;p30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2999" y="0"/>
            <a:ext cx="6858000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pic>
      <p:sp>
        <p:nvSpPr>
          <p:cNvPr id="353" name="Google Shape;353;p30"/>
          <p:cNvSpPr/>
          <p:nvPr/>
        </p:nvSpPr>
        <p:spPr>
          <a:xfrm>
            <a:off x="0" y="3291830"/>
            <a:ext cx="9144000" cy="1368152"/>
          </a:xfrm>
          <a:prstGeom prst="rect">
            <a:avLst/>
          </a:prstGeom>
          <a:solidFill>
            <a:srgbClr val="649941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30"/>
          <p:cNvSpPr/>
          <p:nvPr/>
        </p:nvSpPr>
        <p:spPr>
          <a:xfrm>
            <a:off x="0" y="3291830"/>
            <a:ext cx="395536" cy="1368152"/>
          </a:xfrm>
          <a:prstGeom prst="rect">
            <a:avLst/>
          </a:prstGeom>
          <a:solidFill>
            <a:srgbClr val="A4D144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30"/>
          <p:cNvSpPr/>
          <p:nvPr/>
        </p:nvSpPr>
        <p:spPr>
          <a:xfrm rot="-5400000">
            <a:off x="755765" y="3687684"/>
            <a:ext cx="576064" cy="57644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30"/>
          <p:cNvSpPr txBox="1"/>
          <p:nvPr/>
        </p:nvSpPr>
        <p:spPr>
          <a:xfrm>
            <a:off x="1475656" y="3435846"/>
            <a:ext cx="2304256" cy="1132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" sz="3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45.000.000 </a:t>
            </a:r>
            <a:r>
              <a:rPr lang="ru-RU" sz="3200" b="1" dirty="0" smtClean="0">
                <a:solidFill>
                  <a:schemeClr val="lt1"/>
                </a:solidFill>
              </a:rPr>
              <a:t>Деревьев</a:t>
            </a:r>
            <a:endParaRPr sz="3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30"/>
          <p:cNvSpPr txBox="1"/>
          <p:nvPr/>
        </p:nvSpPr>
        <p:spPr>
          <a:xfrm>
            <a:off x="3923928" y="3435845"/>
            <a:ext cx="5040560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ru-RU" sz="1200" dirty="0">
                <a:solidFill>
                  <a:schemeClr val="lt1"/>
                </a:solidFill>
              </a:rPr>
              <a:t>С целью повысить значимость Великой Победы в </a:t>
            </a:r>
            <a:r>
              <a:rPr lang="ru-RU" sz="1200" dirty="0" smtClean="0">
                <a:solidFill>
                  <a:schemeClr val="lt1"/>
                </a:solidFill>
              </a:rPr>
              <a:t>глазах нынешнего </a:t>
            </a:r>
            <a:r>
              <a:rPr lang="ru-RU" sz="1200" dirty="0">
                <a:solidFill>
                  <a:schemeClr val="lt1"/>
                </a:solidFill>
              </a:rPr>
              <a:t>поколения и сплотить россиян единым </a:t>
            </a:r>
            <a:r>
              <a:rPr lang="ru-RU" sz="1200" dirty="0" smtClean="0">
                <a:solidFill>
                  <a:schemeClr val="lt1"/>
                </a:solidFill>
              </a:rPr>
              <a:t>действием благодарности </a:t>
            </a:r>
            <a:r>
              <a:rPr lang="ru-RU" sz="1200" dirty="0">
                <a:solidFill>
                  <a:schemeClr val="lt1"/>
                </a:solidFill>
              </a:rPr>
              <a:t>близким за их беспрецедентный подвиг, </a:t>
            </a:r>
            <a:r>
              <a:rPr lang="ru-RU" sz="1200" dirty="0" smtClean="0">
                <a:solidFill>
                  <a:schemeClr val="lt1"/>
                </a:solidFill>
              </a:rPr>
              <a:t>ежегодно</a:t>
            </a:r>
            <a:endParaRPr lang="ru-RU" sz="1200" dirty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</a:pPr>
            <a:r>
              <a:rPr lang="ru-RU" sz="1200" dirty="0" smtClean="0">
                <a:solidFill>
                  <a:schemeClr val="lt1"/>
                </a:solidFill>
              </a:rPr>
              <a:t>проводи</a:t>
            </a:r>
            <a:r>
              <a:rPr lang="ru-RU" sz="1200" dirty="0">
                <a:solidFill>
                  <a:schemeClr val="lt1"/>
                </a:solidFill>
              </a:rPr>
              <a:t>м</a:t>
            </a:r>
            <a:r>
              <a:rPr lang="ru-RU" sz="1200" dirty="0" smtClean="0">
                <a:solidFill>
                  <a:schemeClr val="lt1"/>
                </a:solidFill>
              </a:rPr>
              <a:t> </a:t>
            </a:r>
            <a:r>
              <a:rPr lang="ru-RU" sz="1200" dirty="0">
                <a:solidFill>
                  <a:schemeClr val="lt1"/>
                </a:solidFill>
              </a:rPr>
              <a:t>на территории всей страны </a:t>
            </a:r>
            <a:r>
              <a:rPr lang="ru-RU" sz="1200" dirty="0" smtClean="0">
                <a:solidFill>
                  <a:schemeClr val="lt1"/>
                </a:solidFill>
              </a:rPr>
              <a:t>всенародную патриотическую акцию</a:t>
            </a:r>
            <a:r>
              <a:rPr lang="ru-RU" sz="1200" dirty="0">
                <a:solidFill>
                  <a:schemeClr val="lt1"/>
                </a:solidFill>
              </a:rPr>
              <a:t> </a:t>
            </a:r>
            <a:r>
              <a:rPr lang="ru-RU" sz="1200" b="1" dirty="0" smtClean="0">
                <a:solidFill>
                  <a:schemeClr val="lt1"/>
                </a:solidFill>
              </a:rPr>
              <a:t>«Во </a:t>
            </a:r>
            <a:r>
              <a:rPr lang="ru-RU" sz="1200" b="1" dirty="0">
                <a:solidFill>
                  <a:schemeClr val="lt1"/>
                </a:solidFill>
              </a:rPr>
              <a:t>имя </a:t>
            </a:r>
            <a:r>
              <a:rPr lang="ru-RU" sz="1200" b="1" dirty="0" smtClean="0">
                <a:solidFill>
                  <a:schemeClr val="lt1"/>
                </a:solidFill>
              </a:rPr>
              <a:t>Любви</a:t>
            </a:r>
            <a:r>
              <a:rPr lang="ru-RU" sz="1200" b="1" dirty="0">
                <a:solidFill>
                  <a:schemeClr val="lt1"/>
                </a:solidFill>
              </a:rPr>
              <a:t>, </a:t>
            </a:r>
            <a:r>
              <a:rPr lang="ru-RU" sz="1200" b="1" dirty="0" smtClean="0">
                <a:solidFill>
                  <a:schemeClr val="lt1"/>
                </a:solidFill>
              </a:rPr>
              <a:t>Вечности и Жизни»</a:t>
            </a:r>
            <a:endParaRPr lang="ru-RU"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41"/>
          <p:cNvSpPr txBox="1"/>
          <p:nvPr/>
        </p:nvSpPr>
        <p:spPr>
          <a:xfrm>
            <a:off x="523650" y="411510"/>
            <a:ext cx="3472286" cy="1551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ru-RU" sz="2800" b="1" dirty="0" smtClean="0">
                <a:solidFill>
                  <a:srgbClr val="3F3F3F"/>
                </a:solidFill>
              </a:rPr>
              <a:t>САД</a:t>
            </a:r>
            <a:r>
              <a:rPr lang="en" sz="2800" b="1" dirty="0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1" dirty="0" smtClean="0">
                <a:solidFill>
                  <a:srgbClr val="649941"/>
                </a:solidFill>
                <a:latin typeface="Arial"/>
                <a:ea typeface="Arial"/>
                <a:cs typeface="Arial"/>
                <a:sym typeface="Arial"/>
              </a:rPr>
              <a:t>ПОБЕДЫ</a:t>
            </a:r>
            <a:r>
              <a:rPr lang="en" sz="2800" b="1" dirty="0" smtClean="0">
                <a:solidFill>
                  <a:srgbClr val="64994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dirty="0"/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ru-RU" sz="2800" b="1" dirty="0" smtClean="0">
                <a:solidFill>
                  <a:srgbClr val="3F3F3F"/>
                </a:solidFill>
              </a:rPr>
              <a:t>Во славу героям Великой Победы</a:t>
            </a:r>
            <a:endParaRPr lang="ru-RU" sz="2800" b="1" dirty="0">
              <a:solidFill>
                <a:srgbClr val="3F3F3F"/>
              </a:solidFill>
            </a:endParaRPr>
          </a:p>
        </p:txBody>
      </p:sp>
      <p:grpSp>
        <p:nvGrpSpPr>
          <p:cNvPr id="624" name="Google Shape;624;p41"/>
          <p:cNvGrpSpPr/>
          <p:nvPr/>
        </p:nvGrpSpPr>
        <p:grpSpPr>
          <a:xfrm>
            <a:off x="3941537" y="3177732"/>
            <a:ext cx="4928546" cy="1483626"/>
            <a:chOff x="849411" y="3362835"/>
            <a:chExt cx="2013887" cy="1483626"/>
          </a:xfrm>
        </p:grpSpPr>
        <p:sp>
          <p:nvSpPr>
            <p:cNvPr id="625" name="Google Shape;625;p41"/>
            <p:cNvSpPr txBox="1"/>
            <p:nvPr/>
          </p:nvSpPr>
          <p:spPr>
            <a:xfrm>
              <a:off x="849411" y="3646132"/>
              <a:ext cx="2013887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r>
                <a:rPr lang="ru-RU" sz="1200" dirty="0" smtClean="0">
                  <a:solidFill>
                    <a:srgbClr val="3F3F3F"/>
                  </a:solidFill>
                </a:rPr>
                <a:t>во </a:t>
              </a:r>
              <a:r>
                <a:rPr lang="ru-RU" sz="1200" dirty="0">
                  <a:solidFill>
                    <a:srgbClr val="3F3F3F"/>
                  </a:solidFill>
                </a:rPr>
                <a:t>славу </a:t>
              </a:r>
              <a:r>
                <a:rPr lang="ru-RU" sz="1200" dirty="0" smtClean="0">
                  <a:solidFill>
                    <a:srgbClr val="3F3F3F"/>
                  </a:solidFill>
                </a:rPr>
                <a:t>своих</a:t>
              </a:r>
              <a:r>
                <a:rPr lang="en-US" sz="1200" dirty="0" smtClean="0">
                  <a:solidFill>
                    <a:srgbClr val="3F3F3F"/>
                  </a:solidFill>
                </a:rPr>
                <a:t> </a:t>
              </a:r>
              <a:r>
                <a:rPr lang="ru-RU" sz="1200" dirty="0" smtClean="0">
                  <a:solidFill>
                    <a:srgbClr val="3F3F3F"/>
                  </a:solidFill>
                </a:rPr>
                <a:t>близких </a:t>
              </a:r>
              <a:r>
                <a:rPr lang="ru-RU" sz="1200" dirty="0">
                  <a:solidFill>
                    <a:srgbClr val="3F3F3F"/>
                  </a:solidFill>
                </a:rPr>
                <a:t>и родных - Победителей - поможет </a:t>
              </a:r>
              <a:r>
                <a:rPr lang="ru-RU" sz="1200" dirty="0" smtClean="0">
                  <a:solidFill>
                    <a:srgbClr val="3F3F3F"/>
                  </a:solidFill>
                </a:rPr>
                <a:t>нынешнему</a:t>
              </a:r>
              <a:r>
                <a:rPr lang="en-US" sz="1200" dirty="0" smtClean="0">
                  <a:solidFill>
                    <a:srgbClr val="3F3F3F"/>
                  </a:solidFill>
                </a:rPr>
                <a:t> </a:t>
              </a:r>
              <a:r>
                <a:rPr lang="ru-RU" sz="1200" dirty="0" smtClean="0">
                  <a:solidFill>
                    <a:srgbClr val="3F3F3F"/>
                  </a:solidFill>
                </a:rPr>
                <a:t>поколению </a:t>
              </a:r>
              <a:r>
                <a:rPr lang="ru-RU" sz="1200" dirty="0">
                  <a:solidFill>
                    <a:srgbClr val="3F3F3F"/>
                  </a:solidFill>
                </a:rPr>
                <a:t>«через действие» осознать, </a:t>
              </a:r>
              <a:r>
                <a:rPr lang="ru-RU" sz="1200" dirty="0" smtClean="0">
                  <a:solidFill>
                    <a:srgbClr val="3F3F3F"/>
                  </a:solidFill>
                </a:rPr>
                <a:t>как</a:t>
              </a:r>
              <a:r>
                <a:rPr lang="en-US" sz="1200" dirty="0" smtClean="0">
                  <a:solidFill>
                    <a:srgbClr val="3F3F3F"/>
                  </a:solidFill>
                </a:rPr>
                <a:t> </a:t>
              </a:r>
              <a:r>
                <a:rPr lang="ru-RU" sz="1200" dirty="0" smtClean="0">
                  <a:solidFill>
                    <a:srgbClr val="3F3F3F"/>
                  </a:solidFill>
                </a:rPr>
                <a:t>важно сохранять</a:t>
              </a:r>
              <a:r>
                <a:rPr lang="en-US" sz="1200" dirty="0" smtClean="0">
                  <a:solidFill>
                    <a:srgbClr val="3F3F3F"/>
                  </a:solidFill>
                </a:rPr>
                <a:t> </a:t>
              </a:r>
              <a:r>
                <a:rPr lang="ru-RU" sz="1200" dirty="0" smtClean="0">
                  <a:solidFill>
                    <a:srgbClr val="3F3F3F"/>
                  </a:solidFill>
                </a:rPr>
                <a:t>землю </a:t>
              </a:r>
              <a:r>
                <a:rPr lang="ru-RU" sz="1200" dirty="0">
                  <a:solidFill>
                    <a:srgbClr val="3F3F3F"/>
                  </a:solidFill>
                </a:rPr>
                <a:t>зеленой и цветущей для будущих поколений, подобно </a:t>
              </a:r>
              <a:r>
                <a:rPr lang="ru-RU" sz="1200" dirty="0" smtClean="0">
                  <a:solidFill>
                    <a:srgbClr val="3F3F3F"/>
                  </a:solidFill>
                </a:rPr>
                <a:t>тому,</a:t>
              </a:r>
              <a:r>
                <a:rPr lang="en-US" sz="1200" dirty="0" smtClean="0">
                  <a:solidFill>
                    <a:srgbClr val="3F3F3F"/>
                  </a:solidFill>
                </a:rPr>
                <a:t> </a:t>
              </a:r>
              <a:r>
                <a:rPr lang="ru-RU" sz="1200" dirty="0" smtClean="0">
                  <a:solidFill>
                    <a:srgbClr val="3F3F3F"/>
                  </a:solidFill>
                </a:rPr>
                <a:t>какой </a:t>
              </a:r>
              <a:r>
                <a:rPr lang="ru-RU" sz="1200" dirty="0">
                  <a:solidFill>
                    <a:srgbClr val="3F3F3F"/>
                  </a:solidFill>
                </a:rPr>
                <a:t>сохранили ее для нас герои Великой Победы.</a:t>
              </a:r>
            </a:p>
          </p:txBody>
        </p:sp>
        <p:sp>
          <p:nvSpPr>
            <p:cNvPr id="626" name="Google Shape;626;p41"/>
            <p:cNvSpPr txBox="1"/>
            <p:nvPr/>
          </p:nvSpPr>
          <p:spPr>
            <a:xfrm>
              <a:off x="871640" y="3362835"/>
              <a:ext cx="19916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r>
                <a:rPr lang="ru-RU" sz="1600" b="1" dirty="0">
                  <a:solidFill>
                    <a:srgbClr val="3F3F3F"/>
                  </a:solidFill>
                </a:rPr>
                <a:t>Ежегодная высадка деревьев своими руками </a:t>
              </a:r>
              <a:r>
                <a:rPr lang="en" sz="1600" b="1" dirty="0" smtClean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 </a:t>
              </a:r>
              <a:endParaRPr dirty="0"/>
            </a:p>
          </p:txBody>
        </p:sp>
      </p:grpSp>
      <p:pic>
        <p:nvPicPr>
          <p:cNvPr id="2050" name="Picture 2" descr="C:\Users\Анастасия\Desktop\звезд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160" y="2858010"/>
            <a:ext cx="3105339" cy="176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Grp="1" noChangeAspect="1"/>
          </p:cNvPicPr>
          <p:nvPr>
            <p:ph type="pic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193" b="17193"/>
          <a:stretch>
            <a:fillRect/>
          </a:stretch>
        </p:blipFill>
        <p:spPr>
          <a:xfrm>
            <a:off x="3822974" y="123478"/>
            <a:ext cx="5220072" cy="2571750"/>
          </a:xfrm>
        </p:spPr>
      </p:pic>
    </p:spTree>
    <p:extLst>
      <p:ext uri="{BB962C8B-B14F-4D97-AF65-F5344CB8AC3E}">
        <p14:creationId xmlns:p14="http://schemas.microsoft.com/office/powerpoint/2010/main" xmlns="" val="33328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астасия\Pictures\glob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2764683" cy="269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952;p56"/>
          <p:cNvSpPr/>
          <p:nvPr/>
        </p:nvSpPr>
        <p:spPr>
          <a:xfrm>
            <a:off x="1677725" y="4539"/>
            <a:ext cx="7466275" cy="5143500"/>
          </a:xfrm>
          <a:prstGeom prst="rect">
            <a:avLst/>
          </a:prstGeom>
          <a:solidFill>
            <a:schemeClr val="lt1">
              <a:alpha val="8392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57;p56"/>
          <p:cNvSpPr txBox="1"/>
          <p:nvPr/>
        </p:nvSpPr>
        <p:spPr>
          <a:xfrm>
            <a:off x="1907255" y="339502"/>
            <a:ext cx="69847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649941"/>
              </a:buClr>
            </a:pPr>
            <a:r>
              <a:rPr lang="ru-RU" sz="4000" b="1" dirty="0">
                <a:solidFill>
                  <a:srgbClr val="649941"/>
                </a:solidFill>
              </a:rPr>
              <a:t>КТО МЫ</a:t>
            </a:r>
          </a:p>
        </p:txBody>
      </p:sp>
      <p:sp>
        <p:nvSpPr>
          <p:cNvPr id="5" name="Google Shape;956;p56"/>
          <p:cNvSpPr txBox="1"/>
          <p:nvPr/>
        </p:nvSpPr>
        <p:spPr>
          <a:xfrm>
            <a:off x="1918474" y="1563638"/>
            <a:ext cx="698477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600" dirty="0">
                <a:solidFill>
                  <a:srgbClr val="595959"/>
                </a:solidFill>
              </a:rPr>
              <a:t>Мы - простые граждане, добровольцы, участники экологического движения «Подари Земле сад» </a:t>
            </a:r>
          </a:p>
          <a:p>
            <a:pPr lvl="0"/>
            <a:r>
              <a:rPr lang="ru-RU" sz="1600" dirty="0">
                <a:solidFill>
                  <a:srgbClr val="595959"/>
                </a:solidFill>
              </a:rPr>
              <a:t>(не коммерческое, не политическое, не религиозное</a:t>
            </a:r>
            <a:r>
              <a:rPr lang="ru-RU" sz="1600" dirty="0" smtClean="0">
                <a:solidFill>
                  <a:srgbClr val="595959"/>
                </a:solidFill>
              </a:rPr>
              <a:t>)</a:t>
            </a:r>
          </a:p>
          <a:p>
            <a:pPr lvl="0"/>
            <a:endParaRPr lang="ru-RU" sz="1600" dirty="0">
              <a:solidFill>
                <a:srgbClr val="595959"/>
              </a:solidFill>
            </a:endParaRPr>
          </a:p>
          <a:p>
            <a:pPr lvl="0"/>
            <a:r>
              <a:rPr lang="ru-RU" sz="1600" dirty="0">
                <a:solidFill>
                  <a:srgbClr val="595959"/>
                </a:solidFill>
              </a:rPr>
              <a:t>В разных регионах нашей страны мы проводим детские и молодёжные эко-патриотические праздники, на которых высаживаем с ними в горшочки семена, косточки будущих деревьев.</a:t>
            </a:r>
          </a:p>
          <a:p>
            <a:pPr lvl="0"/>
            <a:endParaRPr lang="ru-RU" sz="1600" dirty="0">
              <a:solidFill>
                <a:srgbClr val="595959"/>
              </a:solidFill>
            </a:endParaRPr>
          </a:p>
          <a:p>
            <a:pPr lvl="0"/>
            <a:r>
              <a:rPr lang="ru-RU" sz="1600" dirty="0">
                <a:solidFill>
                  <a:srgbClr val="595959"/>
                </a:solidFill>
              </a:rPr>
              <a:t>Впоследствии дети подросшие деревья высаживают в землю. </a:t>
            </a:r>
          </a:p>
          <a:p>
            <a:pPr lvl="0"/>
            <a:r>
              <a:rPr lang="ru-RU" sz="1600" dirty="0">
                <a:solidFill>
                  <a:srgbClr val="595959"/>
                </a:solidFill>
              </a:rPr>
              <a:t>Детям это очень интересно и они с радостью подключаются к </a:t>
            </a:r>
            <a:r>
              <a:rPr lang="ru-RU" sz="1600" dirty="0" smtClean="0">
                <a:solidFill>
                  <a:srgbClr val="595959"/>
                </a:solidFill>
              </a:rPr>
              <a:t>делу</a:t>
            </a:r>
          </a:p>
          <a:p>
            <a:pPr lvl="0"/>
            <a:endParaRPr lang="ru-RU" sz="1600" dirty="0">
              <a:solidFill>
                <a:srgbClr val="595959"/>
              </a:solidFill>
            </a:endParaRPr>
          </a:p>
          <a:p>
            <a:pPr lvl="0"/>
            <a:endParaRPr lang="ru-RU" sz="16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2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астасия\Pictures\glob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2764683" cy="269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952;p56"/>
          <p:cNvSpPr/>
          <p:nvPr/>
        </p:nvSpPr>
        <p:spPr>
          <a:xfrm>
            <a:off x="1677725" y="4539"/>
            <a:ext cx="7466275" cy="5143500"/>
          </a:xfrm>
          <a:prstGeom prst="rect">
            <a:avLst/>
          </a:prstGeom>
          <a:solidFill>
            <a:schemeClr val="lt1">
              <a:alpha val="8392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57;p56"/>
          <p:cNvSpPr txBox="1"/>
          <p:nvPr/>
        </p:nvSpPr>
        <p:spPr>
          <a:xfrm>
            <a:off x="1907255" y="339502"/>
            <a:ext cx="69847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49941"/>
              </a:buClr>
              <a:buFont typeface="Arial"/>
              <a:buNone/>
            </a:pPr>
            <a:r>
              <a:rPr lang="ru-RU" sz="4000" b="1" dirty="0" smtClean="0">
                <a:solidFill>
                  <a:srgbClr val="649941"/>
                </a:solidFill>
                <a:latin typeface="Arial"/>
                <a:ea typeface="Arial"/>
                <a:cs typeface="Arial"/>
                <a:sym typeface="Arial"/>
              </a:rPr>
              <a:t>ВЫСАДКА ДЕРЕВЬЕВ</a:t>
            </a:r>
            <a:endParaRPr sz="4000" b="1" dirty="0">
              <a:solidFill>
                <a:srgbClr val="6499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56;p56"/>
          <p:cNvSpPr txBox="1"/>
          <p:nvPr/>
        </p:nvSpPr>
        <p:spPr>
          <a:xfrm>
            <a:off x="1918473" y="1662182"/>
            <a:ext cx="698477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600" dirty="0">
                <a:solidFill>
                  <a:srgbClr val="595959"/>
                </a:solidFill>
              </a:rPr>
              <a:t>Место высадки </a:t>
            </a:r>
            <a:r>
              <a:rPr lang="ru-RU" sz="1600" dirty="0" smtClean="0">
                <a:solidFill>
                  <a:srgbClr val="595959"/>
                </a:solidFill>
              </a:rPr>
              <a:t>деревьев </a:t>
            </a:r>
            <a:r>
              <a:rPr lang="ru-RU" sz="1600" smtClean="0">
                <a:solidFill>
                  <a:srgbClr val="595959"/>
                </a:solidFill>
              </a:rPr>
              <a:t>определяют Администрации </a:t>
            </a:r>
            <a:r>
              <a:rPr lang="ru-RU" sz="1600" dirty="0">
                <a:solidFill>
                  <a:srgbClr val="595959"/>
                </a:solidFill>
              </a:rPr>
              <a:t>Муниципальных образований. </a:t>
            </a:r>
          </a:p>
          <a:p>
            <a:pPr lvl="0"/>
            <a:endParaRPr lang="ru-RU" sz="1600" dirty="0">
              <a:solidFill>
                <a:srgbClr val="595959"/>
              </a:solidFill>
            </a:endParaRPr>
          </a:p>
          <a:p>
            <a:pPr lvl="0"/>
            <a:r>
              <a:rPr lang="ru-RU" sz="1600" dirty="0">
                <a:solidFill>
                  <a:srgbClr val="595959"/>
                </a:solidFill>
              </a:rPr>
              <a:t>И сегодня такие места уже есть - это отведённые под лесопарковые «зелёные пояса». http://green-shield.ru/</a:t>
            </a:r>
          </a:p>
          <a:p>
            <a:pPr lvl="0"/>
            <a:endParaRPr lang="ru-RU" sz="1600" dirty="0">
              <a:solidFill>
                <a:srgbClr val="595959"/>
              </a:solidFill>
            </a:endParaRPr>
          </a:p>
          <a:p>
            <a:pPr lvl="0"/>
            <a:r>
              <a:rPr lang="ru-RU" sz="1600" dirty="0" smtClean="0">
                <a:solidFill>
                  <a:srgbClr val="595959"/>
                </a:solidFill>
              </a:rPr>
              <a:t>26 </a:t>
            </a:r>
            <a:r>
              <a:rPr lang="ru-RU" sz="1600" dirty="0">
                <a:solidFill>
                  <a:srgbClr val="595959"/>
                </a:solidFill>
              </a:rPr>
              <a:t>января в Туле прошла отчётно-выборная конференция ОНФ, на которой были озвучены </a:t>
            </a:r>
            <a:r>
              <a:rPr lang="ru-RU" sz="1600" dirty="0" smtClean="0">
                <a:solidFill>
                  <a:srgbClr val="595959"/>
                </a:solidFill>
              </a:rPr>
              <a:t>предложения </a:t>
            </a:r>
            <a:r>
              <a:rPr lang="ru-RU" sz="1600" dirty="0">
                <a:solidFill>
                  <a:srgbClr val="595959"/>
                </a:solidFill>
              </a:rPr>
              <a:t>по посадкам в преддверие подготовки к 75-летию Победы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9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астасия\Pictures\glob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2764683" cy="269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952;p56"/>
          <p:cNvSpPr/>
          <p:nvPr/>
        </p:nvSpPr>
        <p:spPr>
          <a:xfrm>
            <a:off x="1677725" y="4539"/>
            <a:ext cx="7466275" cy="5143500"/>
          </a:xfrm>
          <a:prstGeom prst="rect">
            <a:avLst/>
          </a:prstGeom>
          <a:solidFill>
            <a:schemeClr val="lt1">
              <a:alpha val="8392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57;p56"/>
          <p:cNvSpPr txBox="1"/>
          <p:nvPr/>
        </p:nvSpPr>
        <p:spPr>
          <a:xfrm>
            <a:off x="1907255" y="339502"/>
            <a:ext cx="69847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649941"/>
              </a:buClr>
            </a:pPr>
            <a:r>
              <a:rPr lang="ru-RU" sz="4000" b="1" dirty="0">
                <a:solidFill>
                  <a:srgbClr val="649941"/>
                </a:solidFill>
              </a:rPr>
              <a:t>САЖЕНЦЫ</a:t>
            </a:r>
            <a:endParaRPr sz="4000" b="1" dirty="0">
              <a:solidFill>
                <a:srgbClr val="6499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56;p56"/>
          <p:cNvSpPr txBox="1"/>
          <p:nvPr/>
        </p:nvSpPr>
        <p:spPr>
          <a:xfrm>
            <a:off x="1918474" y="1510112"/>
            <a:ext cx="698477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600" dirty="0">
                <a:solidFill>
                  <a:srgbClr val="595959"/>
                </a:solidFill>
              </a:rPr>
              <a:t>Нам предоставляют организации, которые бесплатно высылают саженцы, например «Родной лес»</a:t>
            </a:r>
          </a:p>
          <a:p>
            <a:pPr lvl="0"/>
            <a:endParaRPr lang="ru-RU" sz="1600" dirty="0">
              <a:solidFill>
                <a:srgbClr val="595959"/>
              </a:solidFill>
            </a:endParaRPr>
          </a:p>
          <a:p>
            <a:pPr lvl="0"/>
            <a:r>
              <a:rPr lang="ru-RU" sz="1600" dirty="0">
                <a:solidFill>
                  <a:srgbClr val="595959"/>
                </a:solidFill>
              </a:rPr>
              <a:t>Наши отдельные активисты выращивают свои саженцы и безвозмездно представляют их для посадок</a:t>
            </a:r>
          </a:p>
          <a:p>
            <a:pPr lvl="0"/>
            <a:endParaRPr lang="ru-RU" sz="1600" dirty="0">
              <a:solidFill>
                <a:srgbClr val="595959"/>
              </a:solidFill>
            </a:endParaRPr>
          </a:p>
          <a:p>
            <a:pPr lvl="0"/>
            <a:r>
              <a:rPr lang="ru-RU" sz="1600" dirty="0">
                <a:solidFill>
                  <a:srgbClr val="595959"/>
                </a:solidFill>
              </a:rPr>
              <a:t>Дети на эко-уроках в школе выращивают свои будущие деревья в горшочках и сажают саженцы в землю</a:t>
            </a:r>
            <a:br>
              <a:rPr lang="ru-RU" sz="1600" dirty="0">
                <a:solidFill>
                  <a:srgbClr val="595959"/>
                </a:solidFill>
              </a:rPr>
            </a:br>
            <a:r>
              <a:rPr lang="ru-RU" sz="1600" dirty="0">
                <a:solidFill>
                  <a:srgbClr val="595959"/>
                </a:solidFill>
              </a:rPr>
              <a:t/>
            </a:r>
            <a:br>
              <a:rPr lang="ru-RU" sz="1600" dirty="0">
                <a:solidFill>
                  <a:srgbClr val="595959"/>
                </a:solidFill>
              </a:rPr>
            </a:br>
            <a:r>
              <a:rPr lang="ru-RU" sz="1600" dirty="0">
                <a:solidFill>
                  <a:srgbClr val="595959"/>
                </a:solidFill>
              </a:rPr>
              <a:t>При такой масштабной посадке мы привлекаем питомники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2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s Slide Master">
  <a:themeElements>
    <a:clrScheme name="Custom 29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480</Words>
  <Application>Microsoft Office PowerPoint</Application>
  <PresentationFormat>Экран (16:9)</PresentationFormat>
  <Paragraphs>57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Contents Slide Master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Google Slides Themes</dc:title>
  <dc:creator>Anastasia Kozlova</dc:creator>
  <cp:lastModifiedBy>Лена</cp:lastModifiedBy>
  <cp:revision>37</cp:revision>
  <dcterms:modified xsi:type="dcterms:W3CDTF">2019-12-04T11:41:23Z</dcterms:modified>
</cp:coreProperties>
</file>