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8" r:id="rId1"/>
  </p:sldMasterIdLst>
  <p:notesMasterIdLst>
    <p:notesMasterId r:id="rId10"/>
  </p:notesMasterIdLst>
  <p:handoutMasterIdLst>
    <p:handoutMasterId r:id="rId11"/>
  </p:handoutMasterIdLst>
  <p:sldIdLst>
    <p:sldId id="295" r:id="rId2"/>
    <p:sldId id="305" r:id="rId3"/>
    <p:sldId id="306" r:id="rId4"/>
    <p:sldId id="264" r:id="rId5"/>
    <p:sldId id="298" r:id="rId6"/>
    <p:sldId id="304" r:id="rId7"/>
    <p:sldId id="302" r:id="rId8"/>
    <p:sldId id="30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FCB14CC7-F9DF-49D5-B566-4B1F6691DEB7}">
  <a:tblStyle styleId="{FCB14CC7-F9DF-49D5-B566-4B1F6691DEB7}" styleName="Table_0">
    <a:wholeTbl>
      <a:tcTxStyle b="off" i="off">
        <a:font>
          <a:latin typeface="맑은 고딕"/>
          <a:ea typeface="맑은 고딕"/>
          <a:cs typeface="맑은 고딕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DA3A43E-1570-4887-BB00-981855C2C12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0" y="-5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DAE58-B50D-4AA8-882B-42C6B68E537A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44174-71D8-4F6A-AC5F-04D70B23D5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3688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07611892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1e15ca0e25_3_3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g1e15ca0e25_3_3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552606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g1e15ca0e25_3_5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g1e15ca0e25_3_5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706053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Images and Contents Layout">
  <p:cSld name="9_Images and Contents Layou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Images and Contents Layout">
  <p:cSld name="5_Images and Contents Layou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3"/>
          <p:cNvSpPr>
            <a:spLocks noGrp="1"/>
          </p:cNvSpPr>
          <p:nvPr>
            <p:ph type="pic" idx="2"/>
          </p:nvPr>
        </p:nvSpPr>
        <p:spPr>
          <a:xfrm>
            <a:off x="3923928" y="0"/>
            <a:ext cx="5220072" cy="25717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2" name="Google Shape;142;p13"/>
          <p:cNvSpPr>
            <a:spLocks noGrp="1"/>
          </p:cNvSpPr>
          <p:nvPr>
            <p:ph type="pic" idx="3"/>
          </p:nvPr>
        </p:nvSpPr>
        <p:spPr>
          <a:xfrm>
            <a:off x="683568" y="2211710"/>
            <a:ext cx="2592288" cy="2592288"/>
          </a:xfrm>
          <a:prstGeom prst="diamond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asic Layout">
  <p:cSld name="3_Basic Layout">
    <p:bg>
      <p:bgPr>
        <a:gradFill>
          <a:gsLst>
            <a:gs pos="0">
              <a:schemeClr val="lt1"/>
            </a:gs>
            <a:gs pos="100000">
              <a:srgbClr val="E0E8F4">
                <a:alpha val="0"/>
              </a:srgbClr>
            </a:gs>
          </a:gsLst>
          <a:lin ang="5400000" scaled="0"/>
        </a:gra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4"/>
          <p:cNvSpPr txBox="1">
            <a:spLocks noGrp="1"/>
          </p:cNvSpPr>
          <p:nvPr>
            <p:ph type="subTitle" idx="1"/>
          </p:nvPr>
        </p:nvSpPr>
        <p:spPr>
          <a:xfrm>
            <a:off x="0" y="705353"/>
            <a:ext cx="9140700" cy="2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5" name="Google Shape;145;p14"/>
          <p:cNvSpPr txBox="1">
            <a:spLocks noGrp="1"/>
          </p:cNvSpPr>
          <p:nvPr>
            <p:ph type="title"/>
          </p:nvPr>
        </p:nvSpPr>
        <p:spPr>
          <a:xfrm>
            <a:off x="0" y="186553"/>
            <a:ext cx="91440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9" r:id="rId2"/>
    <p:sldLayoutId id="214748366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04;p22"/>
          <p:cNvSpPr txBox="1">
            <a:spLocks/>
          </p:cNvSpPr>
          <p:nvPr/>
        </p:nvSpPr>
        <p:spPr>
          <a:xfrm>
            <a:off x="6575" y="4307854"/>
            <a:ext cx="9141600" cy="4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</a:pPr>
            <a:r>
              <a:rPr lang="ru-RU" dirty="0" smtClean="0"/>
              <a:t>Всенародная акция ВО </a:t>
            </a:r>
            <a:r>
              <a:rPr lang="ru-RU" dirty="0"/>
              <a:t>СЛАВУ </a:t>
            </a:r>
            <a:r>
              <a:rPr lang="ru-RU" dirty="0" smtClean="0"/>
              <a:t>ГЕРОЯМ</a:t>
            </a:r>
            <a:endParaRPr lang="en-US" dirty="0" smtClean="0"/>
          </a:p>
          <a:p>
            <a:pPr>
              <a:spcBef>
                <a:spcPts val="280"/>
              </a:spcBef>
            </a:pPr>
            <a:r>
              <a:rPr lang="ru-RU" dirty="0" smtClean="0"/>
              <a:t>Посадим 45 миллионов деревьев!</a:t>
            </a:r>
            <a:endParaRPr lang="en-US" dirty="0"/>
          </a:p>
        </p:txBody>
      </p:sp>
      <p:sp>
        <p:nvSpPr>
          <p:cNvPr id="5" name="Google Shape;205;p22"/>
          <p:cNvSpPr txBox="1">
            <a:spLocks/>
          </p:cNvSpPr>
          <p:nvPr/>
        </p:nvSpPr>
        <p:spPr>
          <a:xfrm>
            <a:off x="-1" y="3828564"/>
            <a:ext cx="9144000" cy="46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80000"/>
              </a:lnSpc>
            </a:pPr>
            <a:r>
              <a:rPr lang="ru-RU" sz="2400" kern="1200" dirty="0" smtClean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>Акция </a:t>
            </a:r>
            <a:r>
              <a:rPr lang="es-ES" sz="2400" kern="1200" dirty="0" smtClean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>“</a:t>
            </a:r>
            <a:r>
              <a:rPr lang="ru-RU" sz="2400" kern="1200" dirty="0" smtClean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>Во Имя Любви, Вечности и Жизни</a:t>
            </a:r>
            <a:r>
              <a:rPr lang="es-ES" sz="2400" kern="1200" dirty="0" smtClean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>”</a:t>
            </a:r>
            <a:endParaRPr lang="en-US" sz="2400" dirty="0">
              <a:latin typeface="+mj-lt"/>
            </a:endParaRPr>
          </a:p>
        </p:txBody>
      </p:sp>
      <p:pic>
        <p:nvPicPr>
          <p:cNvPr id="3074" name="Picture 2" descr="C:\Users\Анастасия\Desktop\сад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1569" b="28311"/>
          <a:stretch/>
        </p:blipFill>
        <p:spPr bwMode="auto">
          <a:xfrm>
            <a:off x="-1" y="0"/>
            <a:ext cx="9148176" cy="3669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0929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астасия\Pictures\glob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91630"/>
            <a:ext cx="2764683" cy="269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Google Shape;952;p56"/>
          <p:cNvSpPr/>
          <p:nvPr/>
        </p:nvSpPr>
        <p:spPr>
          <a:xfrm>
            <a:off x="1677725" y="4539"/>
            <a:ext cx="7466275" cy="5143500"/>
          </a:xfrm>
          <a:prstGeom prst="rect">
            <a:avLst/>
          </a:prstGeom>
          <a:solidFill>
            <a:schemeClr val="lt1">
              <a:alpha val="8392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211;p23"/>
          <p:cNvSpPr txBox="1"/>
          <p:nvPr/>
        </p:nvSpPr>
        <p:spPr>
          <a:xfrm>
            <a:off x="1873048" y="274858"/>
            <a:ext cx="7270952" cy="776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49941"/>
              </a:buClr>
              <a:buFont typeface="Arial"/>
              <a:buNone/>
            </a:pPr>
            <a:r>
              <a:rPr lang="ru-RU" sz="4400" b="0" i="0" u="none" strike="noStrike" cap="none" dirty="0" smtClean="0">
                <a:solidFill>
                  <a:srgbClr val="649941"/>
                </a:solidFill>
                <a:latin typeface="Arial"/>
                <a:ea typeface="Arial"/>
                <a:cs typeface="Arial"/>
                <a:sym typeface="Arial"/>
              </a:rPr>
              <a:t>НАША ЗАДАЧА</a:t>
            </a:r>
            <a:endParaRPr sz="4400" b="0" i="0" u="none" strike="noStrike" cap="none" dirty="0">
              <a:solidFill>
                <a:srgbClr val="64994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212;p23"/>
          <p:cNvSpPr txBox="1"/>
          <p:nvPr/>
        </p:nvSpPr>
        <p:spPr>
          <a:xfrm>
            <a:off x="1908720" y="1308705"/>
            <a:ext cx="698477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ru-RU" sz="1200" dirty="0"/>
              <a:t>Наши предки отдавали свои жизни, чтобы мы, их потомки,  - счастливые и здоровые, жили на свободной и цветущей земле. </a:t>
            </a:r>
          </a:p>
        </p:txBody>
      </p:sp>
      <p:sp>
        <p:nvSpPr>
          <p:cNvPr id="11" name="Google Shape;213;p23"/>
          <p:cNvSpPr txBox="1"/>
          <p:nvPr/>
        </p:nvSpPr>
        <p:spPr>
          <a:xfrm>
            <a:off x="1908720" y="2075392"/>
            <a:ext cx="33123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rgbClr val="649941"/>
                </a:solidFill>
                <a:latin typeface="Arial"/>
                <a:ea typeface="Arial"/>
                <a:cs typeface="Arial"/>
                <a:sym typeface="Arial"/>
              </a:rPr>
              <a:t>Экология</a:t>
            </a:r>
            <a:endParaRPr sz="1800" b="1" dirty="0">
              <a:solidFill>
                <a:srgbClr val="64994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14;p23"/>
          <p:cNvSpPr txBox="1"/>
          <p:nvPr/>
        </p:nvSpPr>
        <p:spPr>
          <a:xfrm>
            <a:off x="1908720" y="2518473"/>
            <a:ext cx="3312368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ru-RU" sz="1200" dirty="0"/>
              <a:t>Всем известны проблемы </a:t>
            </a:r>
            <a:r>
              <a:rPr lang="ru-RU" sz="1200" b="1" dirty="0"/>
              <a:t>экологической безопасности</a:t>
            </a:r>
            <a:r>
              <a:rPr lang="ru-RU" sz="1200" dirty="0"/>
              <a:t> как в нашей стране, так и во всем мире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Они </a:t>
            </a:r>
            <a:r>
              <a:rPr lang="ru-RU" sz="1200" dirty="0"/>
              <a:t>глобальны, все более ощутимы, и откровенно опасны. Состояние окружающей среды ухудшается с каждым днем. </a:t>
            </a:r>
            <a:r>
              <a:rPr lang="ru-RU" sz="1200" b="1" dirty="0" smtClean="0"/>
              <a:t> </a:t>
            </a:r>
            <a:endParaRPr lang="en-US" sz="1200" dirty="0"/>
          </a:p>
          <a:p>
            <a:endParaRPr lang="ru-RU" sz="1200" dirty="0"/>
          </a:p>
        </p:txBody>
      </p:sp>
      <p:sp>
        <p:nvSpPr>
          <p:cNvPr id="13" name="Google Shape;215;p23"/>
          <p:cNvSpPr txBox="1"/>
          <p:nvPr/>
        </p:nvSpPr>
        <p:spPr>
          <a:xfrm>
            <a:off x="5581128" y="2075392"/>
            <a:ext cx="33123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rgbClr val="649941"/>
                </a:solidFill>
              </a:rPr>
              <a:t>Мы возрождаем</a:t>
            </a:r>
            <a:endParaRPr sz="1800" b="1" dirty="0">
              <a:solidFill>
                <a:srgbClr val="64994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16;p23"/>
          <p:cNvSpPr txBox="1"/>
          <p:nvPr/>
        </p:nvSpPr>
        <p:spPr>
          <a:xfrm>
            <a:off x="5581128" y="2518473"/>
            <a:ext cx="3312368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ru-RU" sz="1200" dirty="0"/>
              <a:t>Самым простым путём решения этих проблем является посадка деревьев. </a:t>
            </a:r>
            <a:endParaRPr lang="en-US" sz="1200" dirty="0"/>
          </a:p>
          <a:p>
            <a:endParaRPr lang="ru-RU" sz="1200" b="1" dirty="0" smtClean="0"/>
          </a:p>
          <a:p>
            <a:r>
              <a:rPr lang="ru-RU" sz="1200" b="1" dirty="0" smtClean="0"/>
              <a:t>Мы </a:t>
            </a:r>
            <a:r>
              <a:rPr lang="ru-RU" sz="1200" b="1" dirty="0"/>
              <a:t>возрождаем нашу Землю цветущими садами, густыми лесами! </a:t>
            </a:r>
            <a:endParaRPr lang="ru-RU" sz="1200" b="1" dirty="0" smtClean="0"/>
          </a:p>
          <a:p>
            <a:r>
              <a:rPr lang="ru-RU" sz="1200" b="1" dirty="0" smtClean="0"/>
              <a:t> </a:t>
            </a:r>
            <a:endParaRPr lang="en-US" sz="1200" dirty="0"/>
          </a:p>
        </p:txBody>
      </p:sp>
      <p:sp>
        <p:nvSpPr>
          <p:cNvPr id="15" name="Google Shape;217;p23"/>
          <p:cNvSpPr txBox="1"/>
          <p:nvPr/>
        </p:nvSpPr>
        <p:spPr>
          <a:xfrm>
            <a:off x="1908720" y="4045009"/>
            <a:ext cx="698477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200" dirty="0" err="1" smtClean="0"/>
              <a:t>Высад</a:t>
            </a:r>
            <a:r>
              <a:rPr lang="ru-RU" sz="1200" dirty="0" smtClean="0"/>
              <a:t>ка</a:t>
            </a:r>
            <a:r>
              <a:rPr lang="en-US" sz="1200" dirty="0" smtClean="0"/>
              <a:t> </a:t>
            </a:r>
            <a:r>
              <a:rPr lang="en-US" sz="1200" dirty="0" err="1" smtClean="0"/>
              <a:t>деревь</a:t>
            </a:r>
            <a:r>
              <a:rPr lang="ru-RU" sz="1200" dirty="0" smtClean="0"/>
              <a:t>ев </a:t>
            </a:r>
            <a:r>
              <a:rPr lang="en-US" sz="1200" dirty="0" err="1" smtClean="0"/>
              <a:t>конкретно</a:t>
            </a:r>
            <a:r>
              <a:rPr lang="en-US" sz="1200" dirty="0" smtClean="0"/>
              <a:t> </a:t>
            </a:r>
            <a:r>
              <a:rPr lang="en-US" sz="1200" dirty="0" err="1"/>
              <a:t>за</a:t>
            </a:r>
            <a:r>
              <a:rPr lang="en-US" sz="1200" dirty="0"/>
              <a:t> </a:t>
            </a:r>
            <a:r>
              <a:rPr lang="en-US" sz="1200" dirty="0" err="1"/>
              <a:t>каждого</a:t>
            </a:r>
            <a:r>
              <a:rPr lang="en-US" sz="1200" dirty="0"/>
              <a:t> </a:t>
            </a:r>
            <a:r>
              <a:rPr lang="en-US" sz="1200" dirty="0" err="1"/>
              <a:t>погибшего</a:t>
            </a:r>
            <a:r>
              <a:rPr lang="en-US" sz="1200" dirty="0"/>
              <a:t> с </a:t>
            </a:r>
            <a:r>
              <a:rPr lang="en-US" sz="1200" dirty="0" err="1"/>
              <a:t>мыслями</a:t>
            </a:r>
            <a:r>
              <a:rPr lang="en-US" sz="1200" dirty="0"/>
              <a:t> </a:t>
            </a:r>
            <a:r>
              <a:rPr lang="en-US" sz="1200" dirty="0" err="1"/>
              <a:t>не</a:t>
            </a:r>
            <a:r>
              <a:rPr lang="en-US" sz="1200" dirty="0"/>
              <a:t> в </a:t>
            </a:r>
            <a:r>
              <a:rPr lang="en-US" sz="1200" dirty="0" err="1"/>
              <a:t>память</a:t>
            </a:r>
            <a:r>
              <a:rPr lang="en-US" sz="1200" dirty="0"/>
              <a:t>, </a:t>
            </a:r>
            <a:r>
              <a:rPr lang="en-US" sz="1200" b="1" dirty="0"/>
              <a:t>а </a:t>
            </a:r>
            <a:r>
              <a:rPr lang="en-US" sz="1200" b="1" dirty="0" err="1"/>
              <a:t>во</a:t>
            </a:r>
            <a:r>
              <a:rPr lang="en-US" sz="1200" b="1" dirty="0"/>
              <a:t> </a:t>
            </a:r>
            <a:r>
              <a:rPr lang="en-US" sz="1200" b="1" dirty="0" err="1"/>
              <a:t>Славу</a:t>
            </a:r>
            <a:r>
              <a:rPr lang="en-US" sz="1200" b="1" dirty="0"/>
              <a:t> </a:t>
            </a:r>
            <a:r>
              <a:rPr lang="en-US" sz="1200" b="1" dirty="0" err="1"/>
              <a:t>их</a:t>
            </a:r>
            <a:r>
              <a:rPr lang="en-US" sz="1200" b="1" dirty="0"/>
              <a:t>, </a:t>
            </a:r>
            <a:r>
              <a:rPr lang="en-US" sz="1200" b="1" dirty="0" err="1"/>
              <a:t>во</a:t>
            </a:r>
            <a:r>
              <a:rPr lang="en-US" sz="1200" b="1" dirty="0"/>
              <a:t> </a:t>
            </a:r>
            <a:r>
              <a:rPr lang="en-US" sz="1200" b="1" dirty="0" err="1"/>
              <a:t>имя</a:t>
            </a:r>
            <a:r>
              <a:rPr lang="en-US" sz="1200" b="1" dirty="0"/>
              <a:t> </a:t>
            </a:r>
            <a:r>
              <a:rPr lang="en-US" sz="1200" b="1" dirty="0" err="1"/>
              <a:t>Любви</a:t>
            </a:r>
            <a:r>
              <a:rPr lang="en-US" sz="1200" b="1" dirty="0"/>
              <a:t>, </a:t>
            </a:r>
            <a:r>
              <a:rPr lang="en-US" sz="1200" b="1" dirty="0" err="1"/>
              <a:t>Вечности</a:t>
            </a:r>
            <a:r>
              <a:rPr lang="en-US" sz="1200" b="1" dirty="0"/>
              <a:t> и </a:t>
            </a:r>
            <a:r>
              <a:rPr lang="en-US" sz="1200" b="1" dirty="0" err="1"/>
              <a:t>Жизни</a:t>
            </a:r>
            <a:r>
              <a:rPr lang="en-US" sz="1200" dirty="0"/>
              <a:t>!  </a:t>
            </a:r>
            <a:r>
              <a:rPr lang="en-US" sz="1200" dirty="0" err="1"/>
              <a:t>Ибо</a:t>
            </a:r>
            <a:r>
              <a:rPr lang="en-US" sz="1200" dirty="0"/>
              <a:t> </a:t>
            </a:r>
            <a:r>
              <a:rPr lang="en-US" sz="1200" dirty="0" err="1"/>
              <a:t>ради</a:t>
            </a:r>
            <a:r>
              <a:rPr lang="en-US" sz="1200" dirty="0"/>
              <a:t> </a:t>
            </a:r>
            <a:r>
              <a:rPr lang="en-US" sz="1200" dirty="0" err="1"/>
              <a:t>Любви</a:t>
            </a:r>
            <a:r>
              <a:rPr lang="en-US" sz="1200" dirty="0"/>
              <a:t> </a:t>
            </a:r>
            <a:r>
              <a:rPr lang="en-US" sz="1200" dirty="0" err="1"/>
              <a:t>погибали</a:t>
            </a:r>
            <a:r>
              <a:rPr lang="en-US" sz="1200" dirty="0"/>
              <a:t> </a:t>
            </a:r>
            <a:r>
              <a:rPr lang="en-US" sz="1200" dirty="0" err="1"/>
              <a:t>наши</a:t>
            </a:r>
            <a:r>
              <a:rPr lang="en-US" sz="1200" dirty="0"/>
              <a:t> </a:t>
            </a:r>
            <a:r>
              <a:rPr lang="en-US" sz="1200" dirty="0" err="1"/>
              <a:t>предки</a:t>
            </a:r>
            <a:r>
              <a:rPr lang="en-US" sz="1200" dirty="0"/>
              <a:t>, </a:t>
            </a:r>
            <a:r>
              <a:rPr lang="en-US" sz="1200" dirty="0" err="1"/>
              <a:t>потому</a:t>
            </a:r>
            <a:r>
              <a:rPr lang="en-US" sz="1200" dirty="0"/>
              <a:t> </a:t>
            </a:r>
            <a:r>
              <a:rPr lang="en-US" sz="1200" dirty="0" err="1"/>
              <a:t>что</a:t>
            </a:r>
            <a:r>
              <a:rPr lang="en-US" sz="1200" dirty="0"/>
              <a:t> </a:t>
            </a:r>
            <a:r>
              <a:rPr lang="en-US" sz="1200" dirty="0" err="1"/>
              <a:t>любили</a:t>
            </a:r>
            <a:r>
              <a:rPr lang="en-US" sz="1200" dirty="0"/>
              <a:t> </a:t>
            </a:r>
            <a:r>
              <a:rPr lang="en-US" sz="1200" dirty="0" err="1"/>
              <a:t>свою</a:t>
            </a:r>
            <a:r>
              <a:rPr lang="en-US" sz="1200" dirty="0"/>
              <a:t> </a:t>
            </a:r>
            <a:r>
              <a:rPr lang="en-US" sz="1200" dirty="0" err="1"/>
              <a:t>Родину</a:t>
            </a:r>
            <a:r>
              <a:rPr lang="en-US" sz="1200" dirty="0"/>
              <a:t>, </a:t>
            </a:r>
            <a:r>
              <a:rPr lang="en-US" sz="1200" dirty="0" err="1"/>
              <a:t>своих</a:t>
            </a:r>
            <a:r>
              <a:rPr lang="en-US" sz="1200" dirty="0"/>
              <a:t> </a:t>
            </a:r>
            <a:r>
              <a:rPr lang="en-US" sz="1200" dirty="0" err="1"/>
              <a:t>потомков</a:t>
            </a:r>
            <a:r>
              <a:rPr lang="en-US" sz="1200" dirty="0"/>
              <a:t>, </a:t>
            </a:r>
            <a:r>
              <a:rPr lang="en-US" sz="1200" dirty="0" err="1"/>
              <a:t>нас</a:t>
            </a:r>
            <a:r>
              <a:rPr lang="en-US" sz="1200" dirty="0"/>
              <a:t>.  И </a:t>
            </a:r>
            <a:r>
              <a:rPr lang="en-US" sz="1200" dirty="0" err="1"/>
              <a:t>мы</a:t>
            </a:r>
            <a:r>
              <a:rPr lang="en-US" sz="1200" dirty="0"/>
              <a:t>, </a:t>
            </a:r>
            <a:r>
              <a:rPr lang="en-US" sz="1200" dirty="0" err="1"/>
              <a:t>их</a:t>
            </a:r>
            <a:r>
              <a:rPr lang="en-US" sz="1200" dirty="0"/>
              <a:t> </a:t>
            </a:r>
            <a:r>
              <a:rPr lang="en-US" sz="1200" dirty="0" err="1"/>
              <a:t>потомки</a:t>
            </a:r>
            <a:r>
              <a:rPr lang="en-US" sz="1200" dirty="0"/>
              <a:t>, </a:t>
            </a:r>
            <a:r>
              <a:rPr lang="en-US" sz="1200" dirty="0" err="1"/>
              <a:t>об</a:t>
            </a:r>
            <a:r>
              <a:rPr lang="en-US" sz="1200" dirty="0"/>
              <a:t> </a:t>
            </a:r>
            <a:r>
              <a:rPr lang="en-US" sz="1200" dirty="0" err="1"/>
              <a:t>этой</a:t>
            </a:r>
            <a:r>
              <a:rPr lang="en-US" sz="1200" dirty="0"/>
              <a:t> </a:t>
            </a:r>
            <a:r>
              <a:rPr lang="en-US" sz="1200" dirty="0" err="1"/>
              <a:t>Любви</a:t>
            </a:r>
            <a:r>
              <a:rPr lang="en-US" sz="1200" dirty="0"/>
              <a:t> </a:t>
            </a:r>
            <a:r>
              <a:rPr lang="en-US" sz="1200" dirty="0" err="1"/>
              <a:t>должны</a:t>
            </a:r>
            <a:r>
              <a:rPr lang="en-US" sz="1200" dirty="0"/>
              <a:t> </a:t>
            </a:r>
            <a:r>
              <a:rPr lang="en-US" sz="1200" dirty="0" err="1"/>
              <a:t>позаботиться</a:t>
            </a:r>
            <a:r>
              <a:rPr lang="en-US" sz="1200" dirty="0"/>
              <a:t>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340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астасия\Pictures\glob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91630"/>
            <a:ext cx="2764683" cy="269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223;p24"/>
          <p:cNvSpPr/>
          <p:nvPr/>
        </p:nvSpPr>
        <p:spPr>
          <a:xfrm>
            <a:off x="0" y="1239925"/>
            <a:ext cx="3384376" cy="3384376"/>
          </a:xfrm>
          <a:prstGeom prst="blockArc">
            <a:avLst>
              <a:gd name="adj1" fmla="val 16173554"/>
              <a:gd name="adj2" fmla="val 5420172"/>
              <a:gd name="adj3" fmla="val 998"/>
            </a:avLst>
          </a:prstGeom>
          <a:solidFill>
            <a:srgbClr val="64994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24;p24"/>
          <p:cNvSpPr/>
          <p:nvPr/>
        </p:nvSpPr>
        <p:spPr>
          <a:xfrm>
            <a:off x="2341373" y="1238007"/>
            <a:ext cx="526508" cy="526508"/>
          </a:xfrm>
          <a:prstGeom prst="diamond">
            <a:avLst/>
          </a:prstGeom>
          <a:solidFill>
            <a:srgbClr val="A4D144"/>
          </a:solidFill>
          <a:ln w="25400" cap="flat" cmpd="sng">
            <a:solidFill>
              <a:srgbClr val="64994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25;p24"/>
          <p:cNvSpPr/>
          <p:nvPr/>
        </p:nvSpPr>
        <p:spPr>
          <a:xfrm>
            <a:off x="2909950" y="1814071"/>
            <a:ext cx="526508" cy="526508"/>
          </a:xfrm>
          <a:prstGeom prst="diamond">
            <a:avLst/>
          </a:prstGeom>
          <a:solidFill>
            <a:srgbClr val="A4D144"/>
          </a:solidFill>
          <a:ln w="25400" cap="flat" cmpd="sng">
            <a:solidFill>
              <a:srgbClr val="64994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26;p24"/>
          <p:cNvSpPr/>
          <p:nvPr/>
        </p:nvSpPr>
        <p:spPr>
          <a:xfrm>
            <a:off x="2909950" y="3470255"/>
            <a:ext cx="526508" cy="526508"/>
          </a:xfrm>
          <a:prstGeom prst="diamond">
            <a:avLst/>
          </a:prstGeom>
          <a:solidFill>
            <a:srgbClr val="A4D144"/>
          </a:solidFill>
          <a:ln w="25400" cap="flat" cmpd="sng">
            <a:solidFill>
              <a:srgbClr val="64994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27;p24"/>
          <p:cNvSpPr/>
          <p:nvPr/>
        </p:nvSpPr>
        <p:spPr>
          <a:xfrm>
            <a:off x="2341373" y="4043012"/>
            <a:ext cx="526508" cy="526508"/>
          </a:xfrm>
          <a:prstGeom prst="diamond">
            <a:avLst/>
          </a:prstGeom>
          <a:solidFill>
            <a:srgbClr val="A4D144"/>
          </a:solidFill>
          <a:ln w="25400" cap="flat" cmpd="sng">
            <a:solidFill>
              <a:srgbClr val="64994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28;p24"/>
          <p:cNvSpPr/>
          <p:nvPr/>
        </p:nvSpPr>
        <p:spPr>
          <a:xfrm>
            <a:off x="3085535" y="2642163"/>
            <a:ext cx="526508" cy="526508"/>
          </a:xfrm>
          <a:prstGeom prst="diamond">
            <a:avLst/>
          </a:prstGeom>
          <a:solidFill>
            <a:srgbClr val="A4D144"/>
          </a:solidFill>
          <a:ln w="25400" cap="flat" cmpd="sng">
            <a:solidFill>
              <a:srgbClr val="64994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229;p24"/>
          <p:cNvSpPr txBox="1"/>
          <p:nvPr/>
        </p:nvSpPr>
        <p:spPr>
          <a:xfrm>
            <a:off x="4718653" y="1270428"/>
            <a:ext cx="331719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sz="1200" dirty="0">
                <a:solidFill>
                  <a:srgbClr val="3F3F3F"/>
                </a:solidFill>
              </a:rPr>
              <a:t>Такая масштабная посадка деревьев способна объединить всех</a:t>
            </a: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230;p24"/>
          <p:cNvSpPr txBox="1"/>
          <p:nvPr/>
        </p:nvSpPr>
        <p:spPr>
          <a:xfrm>
            <a:off x="3206288" y="1362761"/>
            <a:ext cx="1368151" cy="276999"/>
          </a:xfrm>
          <a:prstGeom prst="rect">
            <a:avLst/>
          </a:prstGeom>
          <a:solidFill>
            <a:srgbClr val="A4D14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Вместе</a:t>
            </a:r>
            <a:endParaRPr sz="1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231;p24"/>
          <p:cNvSpPr txBox="1"/>
          <p:nvPr/>
        </p:nvSpPr>
        <p:spPr>
          <a:xfrm>
            <a:off x="5148064" y="1971217"/>
            <a:ext cx="331719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sz="1200" dirty="0" smtClean="0">
                <a:solidFill>
                  <a:srgbClr val="3F3F3F"/>
                </a:solidFill>
              </a:rPr>
              <a:t>Она направлена </a:t>
            </a:r>
            <a:r>
              <a:rPr lang="ru-RU" sz="1200" dirty="0">
                <a:solidFill>
                  <a:srgbClr val="3F3F3F"/>
                </a:solidFill>
              </a:rPr>
              <a:t>на рост патриотизма у детей и </a:t>
            </a:r>
            <a:r>
              <a:rPr lang="ru-RU" sz="1200" dirty="0" smtClean="0">
                <a:solidFill>
                  <a:srgbClr val="3F3F3F"/>
                </a:solidFill>
              </a:rPr>
              <a:t>молодёжи</a:t>
            </a: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32;p24"/>
          <p:cNvSpPr txBox="1"/>
          <p:nvPr/>
        </p:nvSpPr>
        <p:spPr>
          <a:xfrm>
            <a:off x="3635897" y="2063551"/>
            <a:ext cx="1368152" cy="276999"/>
          </a:xfrm>
          <a:prstGeom prst="rect">
            <a:avLst/>
          </a:prstGeom>
          <a:solidFill>
            <a:srgbClr val="A4D14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 smtClean="0">
                <a:solidFill>
                  <a:schemeClr val="lt1"/>
                </a:solidFill>
              </a:rPr>
              <a:t>Дети</a:t>
            </a:r>
            <a:endParaRPr sz="1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33;p24"/>
          <p:cNvSpPr txBox="1"/>
          <p:nvPr/>
        </p:nvSpPr>
        <p:spPr>
          <a:xfrm>
            <a:off x="5724128" y="2750790"/>
            <a:ext cx="3317195" cy="341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sz="1200" dirty="0" smtClean="0">
                <a:solidFill>
                  <a:srgbClr val="3F3F3F"/>
                </a:solidFill>
              </a:rPr>
              <a:t>Укрепит связь поколени</a:t>
            </a:r>
            <a:r>
              <a:rPr lang="ru-RU" sz="1200" dirty="0">
                <a:solidFill>
                  <a:srgbClr val="3F3F3F"/>
                </a:solidFill>
              </a:rPr>
              <a:t>й</a:t>
            </a: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34;p24"/>
          <p:cNvSpPr txBox="1"/>
          <p:nvPr/>
        </p:nvSpPr>
        <p:spPr>
          <a:xfrm>
            <a:off x="3991109" y="2764341"/>
            <a:ext cx="1589003" cy="276999"/>
          </a:xfrm>
          <a:prstGeom prst="rect">
            <a:avLst/>
          </a:prstGeom>
          <a:solidFill>
            <a:srgbClr val="A4D14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 smtClean="0">
                <a:solidFill>
                  <a:schemeClr val="lt1"/>
                </a:solidFill>
              </a:rPr>
              <a:t>Преемственность</a:t>
            </a:r>
            <a:endParaRPr sz="1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235;p24"/>
          <p:cNvSpPr txBox="1"/>
          <p:nvPr/>
        </p:nvSpPr>
        <p:spPr>
          <a:xfrm>
            <a:off x="5148064" y="3465131"/>
            <a:ext cx="331719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sz="1200" dirty="0" smtClean="0">
                <a:solidFill>
                  <a:srgbClr val="3F3F3F"/>
                </a:solidFill>
              </a:rPr>
              <a:t>Повлияет на нравственное </a:t>
            </a:r>
            <a:r>
              <a:rPr lang="ru-RU" sz="1200" dirty="0">
                <a:solidFill>
                  <a:srgbClr val="3F3F3F"/>
                </a:solidFill>
              </a:rPr>
              <a:t>воспитание</a:t>
            </a: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236;p24"/>
          <p:cNvSpPr txBox="1"/>
          <p:nvPr/>
        </p:nvSpPr>
        <p:spPr>
          <a:xfrm>
            <a:off x="3635897" y="3465131"/>
            <a:ext cx="1368152" cy="276999"/>
          </a:xfrm>
          <a:prstGeom prst="rect">
            <a:avLst/>
          </a:prstGeom>
          <a:solidFill>
            <a:srgbClr val="A4D14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Воспитание</a:t>
            </a:r>
            <a:endParaRPr sz="1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237;p24"/>
          <p:cNvSpPr txBox="1"/>
          <p:nvPr/>
        </p:nvSpPr>
        <p:spPr>
          <a:xfrm>
            <a:off x="4718653" y="4073585"/>
            <a:ext cx="417601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sz="1200" dirty="0" smtClean="0">
                <a:solidFill>
                  <a:srgbClr val="3F3F3F"/>
                </a:solidFill>
              </a:rPr>
              <a:t>И главное, поможет </a:t>
            </a:r>
            <a:r>
              <a:rPr lang="ru-RU" sz="1200" dirty="0">
                <a:solidFill>
                  <a:srgbClr val="3F3F3F"/>
                </a:solidFill>
              </a:rPr>
              <a:t>быстрее оздоровить землю, создать </a:t>
            </a:r>
            <a:r>
              <a:rPr lang="ru-RU" sz="1200" dirty="0" smtClean="0">
                <a:solidFill>
                  <a:srgbClr val="3F3F3F"/>
                </a:solidFill>
              </a:rPr>
              <a:t>защитные </a:t>
            </a:r>
            <a:r>
              <a:rPr lang="ru-RU" sz="1200" dirty="0">
                <a:solidFill>
                  <a:srgbClr val="3F3F3F"/>
                </a:solidFill>
              </a:rPr>
              <a:t>«зелёные пояса» вокруг городов, увеличить количество чистого воздуха</a:t>
            </a:r>
            <a:r>
              <a:rPr lang="en" sz="1200" dirty="0" smtClean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8;p24"/>
          <p:cNvSpPr txBox="1"/>
          <p:nvPr/>
        </p:nvSpPr>
        <p:spPr>
          <a:xfrm>
            <a:off x="3193428" y="4165919"/>
            <a:ext cx="1368152" cy="276999"/>
          </a:xfrm>
          <a:prstGeom prst="rect">
            <a:avLst/>
          </a:prstGeom>
          <a:solidFill>
            <a:srgbClr val="A4D14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Экология</a:t>
            </a:r>
            <a:endParaRPr sz="1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239;p24"/>
          <p:cNvSpPr/>
          <p:nvPr/>
        </p:nvSpPr>
        <p:spPr>
          <a:xfrm>
            <a:off x="2458847" y="1301206"/>
            <a:ext cx="28500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20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40;p24"/>
          <p:cNvSpPr/>
          <p:nvPr/>
        </p:nvSpPr>
        <p:spPr>
          <a:xfrm>
            <a:off x="3030703" y="1877270"/>
            <a:ext cx="28500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lt1"/>
                </a:solidFill>
              </a:rPr>
              <a:t>Б</a:t>
            </a:r>
            <a:endParaRPr sz="20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41;p24"/>
          <p:cNvSpPr/>
          <p:nvPr/>
        </p:nvSpPr>
        <p:spPr>
          <a:xfrm>
            <a:off x="3206288" y="2705362"/>
            <a:ext cx="28500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lt1"/>
                </a:solidFill>
              </a:rPr>
              <a:t>В</a:t>
            </a:r>
            <a:endParaRPr sz="20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42;p24"/>
          <p:cNvSpPr/>
          <p:nvPr/>
        </p:nvSpPr>
        <p:spPr>
          <a:xfrm>
            <a:off x="3030702" y="3533454"/>
            <a:ext cx="28500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lt1"/>
                </a:solidFill>
              </a:rPr>
              <a:t>Г</a:t>
            </a:r>
            <a:endParaRPr sz="20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43;p24"/>
          <p:cNvSpPr/>
          <p:nvPr/>
        </p:nvSpPr>
        <p:spPr>
          <a:xfrm>
            <a:off x="2467227" y="4104364"/>
            <a:ext cx="28500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lt1"/>
                </a:solidFill>
              </a:rPr>
              <a:t>Д</a:t>
            </a:r>
            <a:endParaRPr sz="20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957;p56"/>
          <p:cNvSpPr txBox="1"/>
          <p:nvPr/>
        </p:nvSpPr>
        <p:spPr>
          <a:xfrm>
            <a:off x="1907255" y="339502"/>
            <a:ext cx="69847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49941"/>
              </a:buClr>
              <a:buFont typeface="Arial"/>
              <a:buNone/>
            </a:pPr>
            <a:r>
              <a:rPr lang="ru-RU" sz="4000" b="1" dirty="0" smtClean="0">
                <a:solidFill>
                  <a:srgbClr val="649941"/>
                </a:solidFill>
                <a:latin typeface="Arial"/>
                <a:ea typeface="Arial"/>
                <a:cs typeface="Arial"/>
                <a:sym typeface="Arial"/>
              </a:rPr>
              <a:t>НАПРАВЛЕНИЯ АКЦИИ</a:t>
            </a:r>
            <a:endParaRPr lang="ru-RU" sz="4000" b="1" dirty="0">
              <a:solidFill>
                <a:srgbClr val="64994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340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2" name="Google Shape;352;p30"/>
          <p:cNvPicPr preferRelativeResize="0">
            <a:picLocks noGrp="1"/>
          </p:cNvPicPr>
          <p:nvPr>
            <p:ph type="pic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2999" y="0"/>
            <a:ext cx="6858000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pic>
      <p:sp>
        <p:nvSpPr>
          <p:cNvPr id="353" name="Google Shape;353;p30"/>
          <p:cNvSpPr/>
          <p:nvPr/>
        </p:nvSpPr>
        <p:spPr>
          <a:xfrm>
            <a:off x="0" y="3291830"/>
            <a:ext cx="9144000" cy="1368152"/>
          </a:xfrm>
          <a:prstGeom prst="rect">
            <a:avLst/>
          </a:prstGeom>
          <a:solidFill>
            <a:srgbClr val="649941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30"/>
          <p:cNvSpPr/>
          <p:nvPr/>
        </p:nvSpPr>
        <p:spPr>
          <a:xfrm>
            <a:off x="0" y="3291830"/>
            <a:ext cx="395536" cy="1368152"/>
          </a:xfrm>
          <a:prstGeom prst="rect">
            <a:avLst/>
          </a:prstGeom>
          <a:solidFill>
            <a:srgbClr val="A4D144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30"/>
          <p:cNvSpPr/>
          <p:nvPr/>
        </p:nvSpPr>
        <p:spPr>
          <a:xfrm rot="-5400000">
            <a:off x="755765" y="3687684"/>
            <a:ext cx="576064" cy="57644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28780" y="88243"/>
                </a:moveTo>
                <a:cubicBezTo>
                  <a:pt x="21351" y="84944"/>
                  <a:pt x="14517" y="80365"/>
                  <a:pt x="8667" y="74602"/>
                </a:cubicBezTo>
                <a:cubicBezTo>
                  <a:pt x="11188" y="83720"/>
                  <a:pt x="16125" y="91832"/>
                  <a:pt x="22752" y="98217"/>
                </a:cubicBezTo>
                <a:cubicBezTo>
                  <a:pt x="25154" y="95082"/>
                  <a:pt x="27145" y="91727"/>
                  <a:pt x="28780" y="88243"/>
                </a:cubicBezTo>
                <a:close/>
                <a:moveTo>
                  <a:pt x="29516" y="32485"/>
                </a:moveTo>
                <a:cubicBezTo>
                  <a:pt x="27786" y="28646"/>
                  <a:pt x="25663" y="24941"/>
                  <a:pt x="23042" y="21501"/>
                </a:cubicBezTo>
                <a:cubicBezTo>
                  <a:pt x="15792" y="28386"/>
                  <a:pt x="10518" y="37314"/>
                  <a:pt x="8119" y="47360"/>
                </a:cubicBezTo>
                <a:cubicBezTo>
                  <a:pt x="14267" y="41039"/>
                  <a:pt x="21545" y="36024"/>
                  <a:pt x="29516" y="32485"/>
                </a:cubicBezTo>
                <a:close/>
                <a:moveTo>
                  <a:pt x="35247" y="62987"/>
                </a:moveTo>
                <a:lnTo>
                  <a:pt x="8552" y="62987"/>
                </a:lnTo>
                <a:cubicBezTo>
                  <a:pt x="14807" y="70885"/>
                  <a:pt x="22814" y="77023"/>
                  <a:pt x="31804" y="81056"/>
                </a:cubicBezTo>
                <a:cubicBezTo>
                  <a:pt x="33825" y="75194"/>
                  <a:pt x="34991" y="69108"/>
                  <a:pt x="35247" y="62987"/>
                </a:cubicBezTo>
                <a:close/>
                <a:moveTo>
                  <a:pt x="35257" y="56211"/>
                </a:moveTo>
                <a:cubicBezTo>
                  <a:pt x="34993" y="50658"/>
                  <a:pt x="33989" y="45137"/>
                  <a:pt x="32275" y="39790"/>
                </a:cubicBezTo>
                <a:cubicBezTo>
                  <a:pt x="23987" y="43555"/>
                  <a:pt x="16555" y="49115"/>
                  <a:pt x="10603" y="56211"/>
                </a:cubicBezTo>
                <a:close/>
                <a:moveTo>
                  <a:pt x="55368" y="94684"/>
                </a:moveTo>
                <a:cubicBezTo>
                  <a:pt x="48332" y="94421"/>
                  <a:pt x="41457" y="93072"/>
                  <a:pt x="34944" y="90774"/>
                </a:cubicBezTo>
                <a:cubicBezTo>
                  <a:pt x="33031" y="94900"/>
                  <a:pt x="30670" y="98866"/>
                  <a:pt x="27809" y="102563"/>
                </a:cubicBezTo>
                <a:cubicBezTo>
                  <a:pt x="35585" y="108484"/>
                  <a:pt x="45059" y="112279"/>
                  <a:pt x="55368" y="113143"/>
                </a:cubicBezTo>
                <a:close/>
                <a:moveTo>
                  <a:pt x="55368" y="62987"/>
                </a:moveTo>
                <a:lnTo>
                  <a:pt x="41900" y="62987"/>
                </a:lnTo>
                <a:cubicBezTo>
                  <a:pt x="41638" y="69952"/>
                  <a:pt x="40309" y="76879"/>
                  <a:pt x="37972" y="83538"/>
                </a:cubicBezTo>
                <a:cubicBezTo>
                  <a:pt x="43529" y="85472"/>
                  <a:pt x="49381" y="86617"/>
                  <a:pt x="55368" y="86881"/>
                </a:cubicBezTo>
                <a:close/>
                <a:moveTo>
                  <a:pt x="55368" y="33843"/>
                </a:moveTo>
                <a:cubicBezTo>
                  <a:pt x="49541" y="34173"/>
                  <a:pt x="43855" y="35341"/>
                  <a:pt x="38459" y="37272"/>
                </a:cubicBezTo>
                <a:cubicBezTo>
                  <a:pt x="40480" y="43430"/>
                  <a:pt x="41643" y="49803"/>
                  <a:pt x="41904" y="56211"/>
                </a:cubicBezTo>
                <a:lnTo>
                  <a:pt x="55368" y="56211"/>
                </a:lnTo>
                <a:close/>
                <a:moveTo>
                  <a:pt x="55368" y="6856"/>
                </a:moveTo>
                <a:cubicBezTo>
                  <a:pt x="45199" y="7709"/>
                  <a:pt x="35843" y="11413"/>
                  <a:pt x="28125" y="17195"/>
                </a:cubicBezTo>
                <a:cubicBezTo>
                  <a:pt x="31202" y="21187"/>
                  <a:pt x="33686" y="25498"/>
                  <a:pt x="35690" y="29969"/>
                </a:cubicBezTo>
                <a:cubicBezTo>
                  <a:pt x="41961" y="27710"/>
                  <a:pt x="48582" y="26364"/>
                  <a:pt x="55368" y="26033"/>
                </a:cubicBezTo>
                <a:close/>
                <a:moveTo>
                  <a:pt x="80995" y="37351"/>
                </a:moveTo>
                <a:cubicBezTo>
                  <a:pt x="74992" y="35218"/>
                  <a:pt x="68645" y="33979"/>
                  <a:pt x="62149" y="33777"/>
                </a:cubicBezTo>
                <a:lnTo>
                  <a:pt x="62149" y="56211"/>
                </a:lnTo>
                <a:lnTo>
                  <a:pt x="77742" y="56211"/>
                </a:lnTo>
                <a:cubicBezTo>
                  <a:pt x="77944" y="49839"/>
                  <a:pt x="79047" y="43493"/>
                  <a:pt x="80995" y="37351"/>
                </a:cubicBezTo>
                <a:close/>
                <a:moveTo>
                  <a:pt x="81702" y="82788"/>
                </a:moveTo>
                <a:cubicBezTo>
                  <a:pt x="79431" y="76372"/>
                  <a:pt x="78114" y="69703"/>
                  <a:pt x="77802" y="62987"/>
                </a:cubicBezTo>
                <a:lnTo>
                  <a:pt x="62149" y="62987"/>
                </a:lnTo>
                <a:lnTo>
                  <a:pt x="62149" y="86861"/>
                </a:lnTo>
                <a:cubicBezTo>
                  <a:pt x="68915" y="86568"/>
                  <a:pt x="75504" y="85154"/>
                  <a:pt x="81702" y="82788"/>
                </a:cubicBezTo>
                <a:close/>
                <a:moveTo>
                  <a:pt x="91254" y="16823"/>
                </a:moveTo>
                <a:cubicBezTo>
                  <a:pt x="83038" y="10812"/>
                  <a:pt x="73011" y="7148"/>
                  <a:pt x="62149" y="6735"/>
                </a:cubicBezTo>
                <a:lnTo>
                  <a:pt x="62149" y="25971"/>
                </a:lnTo>
                <a:cubicBezTo>
                  <a:pt x="69578" y="26170"/>
                  <a:pt x="76836" y="27576"/>
                  <a:pt x="83694" y="30019"/>
                </a:cubicBezTo>
                <a:cubicBezTo>
                  <a:pt x="85703" y="25424"/>
                  <a:pt x="88216" y="20993"/>
                  <a:pt x="91254" y="16823"/>
                </a:cubicBezTo>
                <a:close/>
                <a:moveTo>
                  <a:pt x="92191" y="102478"/>
                </a:moveTo>
                <a:cubicBezTo>
                  <a:pt x="89134" y="98585"/>
                  <a:pt x="86626" y="94394"/>
                  <a:pt x="84614" y="90026"/>
                </a:cubicBezTo>
                <a:cubicBezTo>
                  <a:pt x="77503" y="92765"/>
                  <a:pt x="69928" y="94377"/>
                  <a:pt x="62149" y="94672"/>
                </a:cubicBezTo>
                <a:lnTo>
                  <a:pt x="62149" y="113264"/>
                </a:lnTo>
                <a:cubicBezTo>
                  <a:pt x="73428" y="112835"/>
                  <a:pt x="83806" y="108901"/>
                  <a:pt x="92191" y="102478"/>
                </a:cubicBezTo>
                <a:close/>
                <a:moveTo>
                  <a:pt x="108452" y="56211"/>
                </a:moveTo>
                <a:cubicBezTo>
                  <a:pt x="102585" y="49213"/>
                  <a:pt x="95286" y="43712"/>
                  <a:pt x="87165" y="39928"/>
                </a:cubicBezTo>
                <a:cubicBezTo>
                  <a:pt x="85533" y="45240"/>
                  <a:pt x="84594" y="50713"/>
                  <a:pt x="84387" y="56211"/>
                </a:cubicBezTo>
                <a:close/>
                <a:moveTo>
                  <a:pt x="108893" y="62987"/>
                </a:moveTo>
                <a:lnTo>
                  <a:pt x="84451" y="62987"/>
                </a:lnTo>
                <a:cubicBezTo>
                  <a:pt x="84750" y="68783"/>
                  <a:pt x="85872" y="74538"/>
                  <a:pt x="87772" y="80093"/>
                </a:cubicBezTo>
                <a:cubicBezTo>
                  <a:pt x="95898" y="76042"/>
                  <a:pt x="103149" y="70263"/>
                  <a:pt x="108893" y="62987"/>
                </a:cubicBezTo>
                <a:close/>
                <a:moveTo>
                  <a:pt x="111997" y="48352"/>
                </a:moveTo>
                <a:cubicBezTo>
                  <a:pt x="109700" y="37715"/>
                  <a:pt x="104172" y="28286"/>
                  <a:pt x="96490" y="21123"/>
                </a:cubicBezTo>
                <a:cubicBezTo>
                  <a:pt x="93775" y="24712"/>
                  <a:pt x="91592" y="28582"/>
                  <a:pt x="89828" y="32588"/>
                </a:cubicBezTo>
                <a:cubicBezTo>
                  <a:pt x="98115" y="36327"/>
                  <a:pt x="105653" y="41662"/>
                  <a:pt x="111997" y="48352"/>
                </a:cubicBezTo>
                <a:close/>
                <a:moveTo>
                  <a:pt x="112044" y="71427"/>
                </a:moveTo>
                <a:cubicBezTo>
                  <a:pt x="105949" y="78076"/>
                  <a:pt x="98693" y="83450"/>
                  <a:pt x="90692" y="87326"/>
                </a:cubicBezTo>
                <a:cubicBezTo>
                  <a:pt x="92451" y="91123"/>
                  <a:pt x="94624" y="94770"/>
                  <a:pt x="97268" y="98161"/>
                </a:cubicBezTo>
                <a:cubicBezTo>
                  <a:pt x="104590" y="91027"/>
                  <a:pt x="109851" y="81796"/>
                  <a:pt x="112044" y="71427"/>
                </a:cubicBezTo>
                <a:close/>
                <a:moveTo>
                  <a:pt x="120000" y="60000"/>
                </a:moveTo>
                <a:cubicBezTo>
                  <a:pt x="120000" y="93137"/>
                  <a:pt x="93119" y="120000"/>
                  <a:pt x="59960" y="120000"/>
                </a:cubicBezTo>
                <a:cubicBezTo>
                  <a:pt x="27805" y="120000"/>
                  <a:pt x="1554" y="94738"/>
                  <a:pt x="72" y="62987"/>
                </a:cubicBezTo>
                <a:lnTo>
                  <a:pt x="0" y="62987"/>
                </a:lnTo>
                <a:lnTo>
                  <a:pt x="0" y="56211"/>
                </a:lnTo>
                <a:lnTo>
                  <a:pt x="103" y="56211"/>
                </a:lnTo>
                <a:cubicBezTo>
                  <a:pt x="1902" y="26359"/>
                  <a:pt x="25603" y="2427"/>
                  <a:pt x="55368" y="231"/>
                </a:cubicBezTo>
                <a:lnTo>
                  <a:pt x="55368" y="0"/>
                </a:lnTo>
                <a:lnTo>
                  <a:pt x="59960" y="0"/>
                </a:lnTo>
                <a:lnTo>
                  <a:pt x="62149" y="0"/>
                </a:lnTo>
                <a:lnTo>
                  <a:pt x="62149" y="110"/>
                </a:lnTo>
                <a:cubicBezTo>
                  <a:pt x="94295" y="1191"/>
                  <a:pt x="120000" y="27595"/>
                  <a:pt x="120000" y="6000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30"/>
          <p:cNvSpPr txBox="1"/>
          <p:nvPr/>
        </p:nvSpPr>
        <p:spPr>
          <a:xfrm>
            <a:off x="1475656" y="3435846"/>
            <a:ext cx="2304256" cy="1132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" sz="32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45.000.000 </a:t>
            </a:r>
            <a:r>
              <a:rPr lang="ru-RU" sz="3200" b="1" dirty="0" smtClean="0">
                <a:solidFill>
                  <a:schemeClr val="lt1"/>
                </a:solidFill>
              </a:rPr>
              <a:t>Деревьев</a:t>
            </a:r>
            <a:endParaRPr sz="3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30"/>
          <p:cNvSpPr txBox="1"/>
          <p:nvPr/>
        </p:nvSpPr>
        <p:spPr>
          <a:xfrm>
            <a:off x="3923928" y="3435845"/>
            <a:ext cx="5040560" cy="108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chemeClr val="lt1"/>
              </a:buClr>
            </a:pPr>
            <a:r>
              <a:rPr lang="ru-RU" sz="1200" dirty="0">
                <a:solidFill>
                  <a:schemeClr val="lt1"/>
                </a:solidFill>
              </a:rPr>
              <a:t>С целью повысить значимость Великой Победы в </a:t>
            </a:r>
            <a:r>
              <a:rPr lang="ru-RU" sz="1200" dirty="0" smtClean="0">
                <a:solidFill>
                  <a:schemeClr val="lt1"/>
                </a:solidFill>
              </a:rPr>
              <a:t>глазах нынешнего </a:t>
            </a:r>
            <a:r>
              <a:rPr lang="ru-RU" sz="1200" dirty="0">
                <a:solidFill>
                  <a:schemeClr val="lt1"/>
                </a:solidFill>
              </a:rPr>
              <a:t>поколения и сплотить россиян единым </a:t>
            </a:r>
            <a:r>
              <a:rPr lang="ru-RU" sz="1200" dirty="0" smtClean="0">
                <a:solidFill>
                  <a:schemeClr val="lt1"/>
                </a:solidFill>
              </a:rPr>
              <a:t>действием благодарности </a:t>
            </a:r>
            <a:r>
              <a:rPr lang="ru-RU" sz="1200" dirty="0">
                <a:solidFill>
                  <a:schemeClr val="lt1"/>
                </a:solidFill>
              </a:rPr>
              <a:t>близким за их беспрецедентный подвиг, </a:t>
            </a:r>
            <a:r>
              <a:rPr lang="ru-RU" sz="1200" dirty="0" smtClean="0">
                <a:solidFill>
                  <a:schemeClr val="lt1"/>
                </a:solidFill>
              </a:rPr>
              <a:t>ежегодно</a:t>
            </a:r>
            <a:endParaRPr lang="ru-RU" sz="1200" dirty="0">
              <a:solidFill>
                <a:schemeClr val="lt1"/>
              </a:solidFill>
            </a:endParaRPr>
          </a:p>
          <a:p>
            <a:pPr lvl="0">
              <a:buClr>
                <a:schemeClr val="lt1"/>
              </a:buClr>
            </a:pPr>
            <a:r>
              <a:rPr lang="ru-RU" sz="1200" dirty="0" smtClean="0">
                <a:solidFill>
                  <a:schemeClr val="lt1"/>
                </a:solidFill>
              </a:rPr>
              <a:t>проводи</a:t>
            </a:r>
            <a:r>
              <a:rPr lang="ru-RU" sz="1200" dirty="0">
                <a:solidFill>
                  <a:schemeClr val="lt1"/>
                </a:solidFill>
              </a:rPr>
              <a:t>м</a:t>
            </a:r>
            <a:r>
              <a:rPr lang="ru-RU" sz="1200" dirty="0" smtClean="0">
                <a:solidFill>
                  <a:schemeClr val="lt1"/>
                </a:solidFill>
              </a:rPr>
              <a:t> </a:t>
            </a:r>
            <a:r>
              <a:rPr lang="ru-RU" sz="1200" dirty="0">
                <a:solidFill>
                  <a:schemeClr val="lt1"/>
                </a:solidFill>
              </a:rPr>
              <a:t>на территории всей страны </a:t>
            </a:r>
            <a:r>
              <a:rPr lang="ru-RU" sz="1200" dirty="0" smtClean="0">
                <a:solidFill>
                  <a:schemeClr val="lt1"/>
                </a:solidFill>
              </a:rPr>
              <a:t>всенародную патриотическую акцию</a:t>
            </a:r>
            <a:r>
              <a:rPr lang="ru-RU" sz="1200" dirty="0">
                <a:solidFill>
                  <a:schemeClr val="lt1"/>
                </a:solidFill>
              </a:rPr>
              <a:t> </a:t>
            </a:r>
            <a:r>
              <a:rPr lang="ru-RU" sz="1200" b="1" dirty="0" smtClean="0">
                <a:solidFill>
                  <a:schemeClr val="lt1"/>
                </a:solidFill>
              </a:rPr>
              <a:t>«Во </a:t>
            </a:r>
            <a:r>
              <a:rPr lang="ru-RU" sz="1200" b="1" dirty="0">
                <a:solidFill>
                  <a:schemeClr val="lt1"/>
                </a:solidFill>
              </a:rPr>
              <a:t>имя </a:t>
            </a:r>
            <a:r>
              <a:rPr lang="ru-RU" sz="1200" b="1" dirty="0" smtClean="0">
                <a:solidFill>
                  <a:schemeClr val="lt1"/>
                </a:solidFill>
              </a:rPr>
              <a:t>Любви</a:t>
            </a:r>
            <a:r>
              <a:rPr lang="ru-RU" sz="1200" b="1" dirty="0">
                <a:solidFill>
                  <a:schemeClr val="lt1"/>
                </a:solidFill>
              </a:rPr>
              <a:t>, </a:t>
            </a:r>
            <a:r>
              <a:rPr lang="ru-RU" sz="1200" b="1" dirty="0" smtClean="0">
                <a:solidFill>
                  <a:schemeClr val="lt1"/>
                </a:solidFill>
              </a:rPr>
              <a:t>Вечности и Жизни»</a:t>
            </a:r>
            <a:endParaRPr lang="ru-RU" sz="1200" b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41"/>
          <p:cNvSpPr txBox="1"/>
          <p:nvPr/>
        </p:nvSpPr>
        <p:spPr>
          <a:xfrm>
            <a:off x="523650" y="411510"/>
            <a:ext cx="3472286" cy="1551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</a:pPr>
            <a:r>
              <a:rPr lang="ru-RU" sz="2800" b="1" dirty="0" smtClean="0">
                <a:solidFill>
                  <a:srgbClr val="3F3F3F"/>
                </a:solidFill>
              </a:rPr>
              <a:t>САД</a:t>
            </a:r>
            <a:r>
              <a:rPr lang="en" sz="2800" b="1" dirty="0" smtClean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800" b="1" dirty="0" smtClean="0">
                <a:solidFill>
                  <a:srgbClr val="649941"/>
                </a:solidFill>
                <a:latin typeface="Arial"/>
                <a:ea typeface="Arial"/>
                <a:cs typeface="Arial"/>
                <a:sym typeface="Arial"/>
              </a:rPr>
              <a:t>ПОБЕДЫ</a:t>
            </a:r>
            <a:r>
              <a:rPr lang="en" sz="2800" b="1" dirty="0" smtClean="0">
                <a:solidFill>
                  <a:srgbClr val="64994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ru-RU" dirty="0"/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</a:pPr>
            <a:r>
              <a:rPr lang="ru-RU" sz="2800" b="1" dirty="0" smtClean="0">
                <a:solidFill>
                  <a:srgbClr val="3F3F3F"/>
                </a:solidFill>
              </a:rPr>
              <a:t>Во славу героям Великой Победы</a:t>
            </a:r>
            <a:endParaRPr lang="ru-RU" sz="2800" b="1" dirty="0">
              <a:solidFill>
                <a:srgbClr val="3F3F3F"/>
              </a:solidFill>
            </a:endParaRPr>
          </a:p>
        </p:txBody>
      </p:sp>
      <p:grpSp>
        <p:nvGrpSpPr>
          <p:cNvPr id="624" name="Google Shape;624;p41"/>
          <p:cNvGrpSpPr/>
          <p:nvPr/>
        </p:nvGrpSpPr>
        <p:grpSpPr>
          <a:xfrm>
            <a:off x="3941537" y="3177732"/>
            <a:ext cx="4928546" cy="1483626"/>
            <a:chOff x="849411" y="3362835"/>
            <a:chExt cx="2013887" cy="1483626"/>
          </a:xfrm>
        </p:grpSpPr>
        <p:sp>
          <p:nvSpPr>
            <p:cNvPr id="625" name="Google Shape;625;p41"/>
            <p:cNvSpPr txBox="1"/>
            <p:nvPr/>
          </p:nvSpPr>
          <p:spPr>
            <a:xfrm>
              <a:off x="849411" y="3646132"/>
              <a:ext cx="2013887" cy="120032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r>
                <a:rPr lang="ru-RU" sz="1200" dirty="0" smtClean="0">
                  <a:solidFill>
                    <a:srgbClr val="3F3F3F"/>
                  </a:solidFill>
                </a:rPr>
                <a:t>во </a:t>
              </a:r>
              <a:r>
                <a:rPr lang="ru-RU" sz="1200" dirty="0">
                  <a:solidFill>
                    <a:srgbClr val="3F3F3F"/>
                  </a:solidFill>
                </a:rPr>
                <a:t>славу </a:t>
              </a:r>
              <a:r>
                <a:rPr lang="ru-RU" sz="1200" dirty="0" smtClean="0">
                  <a:solidFill>
                    <a:srgbClr val="3F3F3F"/>
                  </a:solidFill>
                </a:rPr>
                <a:t>своих</a:t>
              </a:r>
              <a:r>
                <a:rPr lang="en-US" sz="1200" dirty="0" smtClean="0">
                  <a:solidFill>
                    <a:srgbClr val="3F3F3F"/>
                  </a:solidFill>
                </a:rPr>
                <a:t> </a:t>
              </a:r>
              <a:r>
                <a:rPr lang="ru-RU" sz="1200" dirty="0" smtClean="0">
                  <a:solidFill>
                    <a:srgbClr val="3F3F3F"/>
                  </a:solidFill>
                </a:rPr>
                <a:t>близких </a:t>
              </a:r>
              <a:r>
                <a:rPr lang="ru-RU" sz="1200" dirty="0">
                  <a:solidFill>
                    <a:srgbClr val="3F3F3F"/>
                  </a:solidFill>
                </a:rPr>
                <a:t>и родных - Победителей - поможет </a:t>
              </a:r>
              <a:r>
                <a:rPr lang="ru-RU" sz="1200" dirty="0" smtClean="0">
                  <a:solidFill>
                    <a:srgbClr val="3F3F3F"/>
                  </a:solidFill>
                </a:rPr>
                <a:t>нынешнему</a:t>
              </a:r>
              <a:r>
                <a:rPr lang="en-US" sz="1200" dirty="0" smtClean="0">
                  <a:solidFill>
                    <a:srgbClr val="3F3F3F"/>
                  </a:solidFill>
                </a:rPr>
                <a:t> </a:t>
              </a:r>
              <a:r>
                <a:rPr lang="ru-RU" sz="1200" dirty="0" smtClean="0">
                  <a:solidFill>
                    <a:srgbClr val="3F3F3F"/>
                  </a:solidFill>
                </a:rPr>
                <a:t>поколению </a:t>
              </a:r>
              <a:r>
                <a:rPr lang="ru-RU" sz="1200" dirty="0">
                  <a:solidFill>
                    <a:srgbClr val="3F3F3F"/>
                  </a:solidFill>
                </a:rPr>
                <a:t>«через действие» осознать, </a:t>
              </a:r>
              <a:r>
                <a:rPr lang="ru-RU" sz="1200" dirty="0" smtClean="0">
                  <a:solidFill>
                    <a:srgbClr val="3F3F3F"/>
                  </a:solidFill>
                </a:rPr>
                <a:t>как</a:t>
              </a:r>
              <a:r>
                <a:rPr lang="en-US" sz="1200" dirty="0" smtClean="0">
                  <a:solidFill>
                    <a:srgbClr val="3F3F3F"/>
                  </a:solidFill>
                </a:rPr>
                <a:t> </a:t>
              </a:r>
              <a:r>
                <a:rPr lang="ru-RU" sz="1200" dirty="0" smtClean="0">
                  <a:solidFill>
                    <a:srgbClr val="3F3F3F"/>
                  </a:solidFill>
                </a:rPr>
                <a:t>важно сохранять</a:t>
              </a:r>
              <a:r>
                <a:rPr lang="en-US" sz="1200" dirty="0" smtClean="0">
                  <a:solidFill>
                    <a:srgbClr val="3F3F3F"/>
                  </a:solidFill>
                </a:rPr>
                <a:t> </a:t>
              </a:r>
              <a:r>
                <a:rPr lang="ru-RU" sz="1200" dirty="0" smtClean="0">
                  <a:solidFill>
                    <a:srgbClr val="3F3F3F"/>
                  </a:solidFill>
                </a:rPr>
                <a:t>землю </a:t>
              </a:r>
              <a:r>
                <a:rPr lang="ru-RU" sz="1200" dirty="0">
                  <a:solidFill>
                    <a:srgbClr val="3F3F3F"/>
                  </a:solidFill>
                </a:rPr>
                <a:t>зеленой и цветущей для будущих поколений, подобно </a:t>
              </a:r>
              <a:r>
                <a:rPr lang="ru-RU" sz="1200" dirty="0" smtClean="0">
                  <a:solidFill>
                    <a:srgbClr val="3F3F3F"/>
                  </a:solidFill>
                </a:rPr>
                <a:t>тому,</a:t>
              </a:r>
              <a:r>
                <a:rPr lang="en-US" sz="1200" dirty="0" smtClean="0">
                  <a:solidFill>
                    <a:srgbClr val="3F3F3F"/>
                  </a:solidFill>
                </a:rPr>
                <a:t> </a:t>
              </a:r>
              <a:r>
                <a:rPr lang="ru-RU" sz="1200" dirty="0" smtClean="0">
                  <a:solidFill>
                    <a:srgbClr val="3F3F3F"/>
                  </a:solidFill>
                </a:rPr>
                <a:t>какой </a:t>
              </a:r>
              <a:r>
                <a:rPr lang="ru-RU" sz="1200" dirty="0">
                  <a:solidFill>
                    <a:srgbClr val="3F3F3F"/>
                  </a:solidFill>
                </a:rPr>
                <a:t>сохранили ее для нас герои Великой Победы.</a:t>
              </a:r>
            </a:p>
          </p:txBody>
        </p:sp>
        <p:sp>
          <p:nvSpPr>
            <p:cNvPr id="626" name="Google Shape;626;p41"/>
            <p:cNvSpPr txBox="1"/>
            <p:nvPr/>
          </p:nvSpPr>
          <p:spPr>
            <a:xfrm>
              <a:off x="871640" y="3362835"/>
              <a:ext cx="1991658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r>
                <a:rPr lang="ru-RU" sz="1600" b="1" dirty="0">
                  <a:solidFill>
                    <a:srgbClr val="3F3F3F"/>
                  </a:solidFill>
                </a:rPr>
                <a:t>Ежегодная высадка деревьев своими руками </a:t>
              </a:r>
              <a:r>
                <a:rPr lang="en" sz="1600" b="1" dirty="0" smtClean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 </a:t>
              </a:r>
              <a:endParaRPr dirty="0"/>
            </a:p>
          </p:txBody>
        </p:sp>
      </p:grpSp>
      <p:pic>
        <p:nvPicPr>
          <p:cNvPr id="2050" name="Picture 2" descr="C:\Users\Анастасия\Desktop\звезд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160" y="2858010"/>
            <a:ext cx="3105339" cy="176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Grp="1" noChangeAspect="1"/>
          </p:cNvPicPr>
          <p:nvPr>
            <p:ph type="pic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193" b="17193"/>
          <a:stretch>
            <a:fillRect/>
          </a:stretch>
        </p:blipFill>
        <p:spPr>
          <a:xfrm>
            <a:off x="3822974" y="123478"/>
            <a:ext cx="5220072" cy="2571750"/>
          </a:xfrm>
        </p:spPr>
      </p:pic>
    </p:spTree>
    <p:extLst>
      <p:ext uri="{BB962C8B-B14F-4D97-AF65-F5344CB8AC3E}">
        <p14:creationId xmlns:p14="http://schemas.microsoft.com/office/powerpoint/2010/main" xmlns="" val="333289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астасия\Pictures\glob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91630"/>
            <a:ext cx="2764683" cy="269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Google Shape;952;p56"/>
          <p:cNvSpPr/>
          <p:nvPr/>
        </p:nvSpPr>
        <p:spPr>
          <a:xfrm>
            <a:off x="1677725" y="4539"/>
            <a:ext cx="7466275" cy="5143500"/>
          </a:xfrm>
          <a:prstGeom prst="rect">
            <a:avLst/>
          </a:prstGeom>
          <a:solidFill>
            <a:schemeClr val="lt1">
              <a:alpha val="8392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957;p56"/>
          <p:cNvSpPr txBox="1"/>
          <p:nvPr/>
        </p:nvSpPr>
        <p:spPr>
          <a:xfrm>
            <a:off x="1907255" y="339502"/>
            <a:ext cx="69847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649941"/>
              </a:buClr>
            </a:pPr>
            <a:r>
              <a:rPr lang="ru-RU" sz="4000" b="1" dirty="0">
                <a:solidFill>
                  <a:srgbClr val="649941"/>
                </a:solidFill>
              </a:rPr>
              <a:t>КТО МЫ</a:t>
            </a:r>
          </a:p>
        </p:txBody>
      </p:sp>
      <p:sp>
        <p:nvSpPr>
          <p:cNvPr id="5" name="Google Shape;956;p56"/>
          <p:cNvSpPr txBox="1"/>
          <p:nvPr/>
        </p:nvSpPr>
        <p:spPr>
          <a:xfrm>
            <a:off x="1918474" y="1563638"/>
            <a:ext cx="698477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sz="1600" dirty="0">
                <a:solidFill>
                  <a:srgbClr val="595959"/>
                </a:solidFill>
              </a:rPr>
              <a:t>Мы - простые граждане, добровольцы, участники экологического движения «Подари Земле сад» </a:t>
            </a:r>
          </a:p>
          <a:p>
            <a:pPr lvl="0"/>
            <a:r>
              <a:rPr lang="ru-RU" sz="1600" dirty="0">
                <a:solidFill>
                  <a:srgbClr val="595959"/>
                </a:solidFill>
              </a:rPr>
              <a:t>(не коммерческое, не политическое, не религиозное</a:t>
            </a:r>
            <a:r>
              <a:rPr lang="ru-RU" sz="1600" dirty="0" smtClean="0">
                <a:solidFill>
                  <a:srgbClr val="595959"/>
                </a:solidFill>
              </a:rPr>
              <a:t>)</a:t>
            </a:r>
          </a:p>
          <a:p>
            <a:pPr lvl="0"/>
            <a:endParaRPr lang="ru-RU" sz="1600" dirty="0">
              <a:solidFill>
                <a:srgbClr val="595959"/>
              </a:solidFill>
            </a:endParaRPr>
          </a:p>
          <a:p>
            <a:pPr lvl="0"/>
            <a:r>
              <a:rPr lang="ru-RU" sz="1600" dirty="0">
                <a:solidFill>
                  <a:srgbClr val="595959"/>
                </a:solidFill>
              </a:rPr>
              <a:t>В разных регионах нашей страны мы проводим детские и молодёжные эко-патриотические праздники, на которых высаживаем с ними в горшочки семена, косточки будущих деревьев.</a:t>
            </a:r>
          </a:p>
          <a:p>
            <a:pPr lvl="0"/>
            <a:endParaRPr lang="ru-RU" sz="1600" dirty="0">
              <a:solidFill>
                <a:srgbClr val="595959"/>
              </a:solidFill>
            </a:endParaRPr>
          </a:p>
          <a:p>
            <a:pPr lvl="0"/>
            <a:r>
              <a:rPr lang="ru-RU" sz="1600" dirty="0">
                <a:solidFill>
                  <a:srgbClr val="595959"/>
                </a:solidFill>
              </a:rPr>
              <a:t>Впоследствии дети подросшие деревья высаживают в землю. </a:t>
            </a:r>
          </a:p>
          <a:p>
            <a:pPr lvl="0"/>
            <a:r>
              <a:rPr lang="ru-RU" sz="1600" dirty="0">
                <a:solidFill>
                  <a:srgbClr val="595959"/>
                </a:solidFill>
              </a:rPr>
              <a:t>Детям это очень интересно и они с радостью подключаются к </a:t>
            </a:r>
            <a:r>
              <a:rPr lang="ru-RU" sz="1600" dirty="0" smtClean="0">
                <a:solidFill>
                  <a:srgbClr val="595959"/>
                </a:solidFill>
              </a:rPr>
              <a:t>делу</a:t>
            </a:r>
          </a:p>
          <a:p>
            <a:pPr lvl="0"/>
            <a:endParaRPr lang="ru-RU" sz="1600" dirty="0">
              <a:solidFill>
                <a:srgbClr val="595959"/>
              </a:solidFill>
            </a:endParaRPr>
          </a:p>
          <a:p>
            <a:pPr lvl="0"/>
            <a:endParaRPr lang="ru-RU" sz="16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327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астасия\Pictures\glob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91630"/>
            <a:ext cx="2764683" cy="269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Google Shape;952;p56"/>
          <p:cNvSpPr/>
          <p:nvPr/>
        </p:nvSpPr>
        <p:spPr>
          <a:xfrm>
            <a:off x="1677725" y="4539"/>
            <a:ext cx="7466275" cy="5143500"/>
          </a:xfrm>
          <a:prstGeom prst="rect">
            <a:avLst/>
          </a:prstGeom>
          <a:solidFill>
            <a:schemeClr val="lt1">
              <a:alpha val="8392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957;p56"/>
          <p:cNvSpPr txBox="1"/>
          <p:nvPr/>
        </p:nvSpPr>
        <p:spPr>
          <a:xfrm>
            <a:off x="1907255" y="339502"/>
            <a:ext cx="69847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49941"/>
              </a:buClr>
              <a:buFont typeface="Arial"/>
              <a:buNone/>
            </a:pPr>
            <a:r>
              <a:rPr lang="ru-RU" sz="4000" b="1" dirty="0" smtClean="0">
                <a:solidFill>
                  <a:srgbClr val="649941"/>
                </a:solidFill>
                <a:latin typeface="Arial"/>
                <a:ea typeface="Arial"/>
                <a:cs typeface="Arial"/>
                <a:sym typeface="Arial"/>
              </a:rPr>
              <a:t>ВЫСАДКА ДЕРЕВЬЕВ</a:t>
            </a:r>
            <a:endParaRPr sz="4000" b="1" dirty="0">
              <a:solidFill>
                <a:srgbClr val="64994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956;p56"/>
          <p:cNvSpPr txBox="1"/>
          <p:nvPr/>
        </p:nvSpPr>
        <p:spPr>
          <a:xfrm>
            <a:off x="1918473" y="1662182"/>
            <a:ext cx="698477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sz="1600" dirty="0">
                <a:solidFill>
                  <a:srgbClr val="595959"/>
                </a:solidFill>
              </a:rPr>
              <a:t>Место высадки </a:t>
            </a:r>
            <a:r>
              <a:rPr lang="ru-RU" sz="1600" dirty="0" smtClean="0">
                <a:solidFill>
                  <a:srgbClr val="595959"/>
                </a:solidFill>
              </a:rPr>
              <a:t>деревьев </a:t>
            </a:r>
            <a:r>
              <a:rPr lang="ru-RU" sz="1600" smtClean="0">
                <a:solidFill>
                  <a:srgbClr val="595959"/>
                </a:solidFill>
              </a:rPr>
              <a:t>определяют Администрации </a:t>
            </a:r>
            <a:r>
              <a:rPr lang="ru-RU" sz="1600" dirty="0">
                <a:solidFill>
                  <a:srgbClr val="595959"/>
                </a:solidFill>
              </a:rPr>
              <a:t>Муниципальных образований. </a:t>
            </a:r>
          </a:p>
          <a:p>
            <a:pPr lvl="0"/>
            <a:endParaRPr lang="ru-RU" sz="1600" dirty="0">
              <a:solidFill>
                <a:srgbClr val="595959"/>
              </a:solidFill>
            </a:endParaRPr>
          </a:p>
          <a:p>
            <a:pPr lvl="0"/>
            <a:r>
              <a:rPr lang="ru-RU" sz="1600" dirty="0">
                <a:solidFill>
                  <a:srgbClr val="595959"/>
                </a:solidFill>
              </a:rPr>
              <a:t>И сегодня такие места уже есть - это отведённые под лесопарковые «зелёные пояса». http://green-shield.ru/</a:t>
            </a:r>
          </a:p>
          <a:p>
            <a:pPr lvl="0"/>
            <a:endParaRPr lang="ru-RU" sz="1600" dirty="0">
              <a:solidFill>
                <a:srgbClr val="595959"/>
              </a:solidFill>
            </a:endParaRPr>
          </a:p>
          <a:p>
            <a:pPr lvl="0"/>
            <a:r>
              <a:rPr lang="ru-RU" sz="1600" dirty="0" smtClean="0">
                <a:solidFill>
                  <a:srgbClr val="595959"/>
                </a:solidFill>
              </a:rPr>
              <a:t>26 </a:t>
            </a:r>
            <a:r>
              <a:rPr lang="ru-RU" sz="1600" dirty="0">
                <a:solidFill>
                  <a:srgbClr val="595959"/>
                </a:solidFill>
              </a:rPr>
              <a:t>января в Туле прошла отчётно-выборная конференция ОНФ, на которой были озвучены </a:t>
            </a:r>
            <a:r>
              <a:rPr lang="ru-RU" sz="1600" dirty="0" smtClean="0">
                <a:solidFill>
                  <a:srgbClr val="595959"/>
                </a:solidFill>
              </a:rPr>
              <a:t>предложения </a:t>
            </a:r>
            <a:r>
              <a:rPr lang="ru-RU" sz="1600" dirty="0">
                <a:solidFill>
                  <a:srgbClr val="595959"/>
                </a:solidFill>
              </a:rPr>
              <a:t>по посадкам в преддверие подготовки к 75-летию Победы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59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астасия\Pictures\glob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91630"/>
            <a:ext cx="2764683" cy="269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Google Shape;952;p56"/>
          <p:cNvSpPr/>
          <p:nvPr/>
        </p:nvSpPr>
        <p:spPr>
          <a:xfrm>
            <a:off x="1677725" y="4539"/>
            <a:ext cx="7466275" cy="5143500"/>
          </a:xfrm>
          <a:prstGeom prst="rect">
            <a:avLst/>
          </a:prstGeom>
          <a:solidFill>
            <a:schemeClr val="lt1">
              <a:alpha val="8392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957;p56"/>
          <p:cNvSpPr txBox="1"/>
          <p:nvPr/>
        </p:nvSpPr>
        <p:spPr>
          <a:xfrm>
            <a:off x="1907255" y="339502"/>
            <a:ext cx="69847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649941"/>
              </a:buClr>
            </a:pPr>
            <a:r>
              <a:rPr lang="ru-RU" sz="4000" b="1" dirty="0">
                <a:solidFill>
                  <a:srgbClr val="649941"/>
                </a:solidFill>
              </a:rPr>
              <a:t>САЖЕНЦЫ</a:t>
            </a:r>
            <a:endParaRPr sz="4000" b="1" dirty="0">
              <a:solidFill>
                <a:srgbClr val="64994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956;p56"/>
          <p:cNvSpPr txBox="1"/>
          <p:nvPr/>
        </p:nvSpPr>
        <p:spPr>
          <a:xfrm>
            <a:off x="1918474" y="1510112"/>
            <a:ext cx="698477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sz="1600" dirty="0">
                <a:solidFill>
                  <a:srgbClr val="595959"/>
                </a:solidFill>
              </a:rPr>
              <a:t>Нам предоставляют организации, которые бесплатно высылают саженцы, например «Родной лес»</a:t>
            </a:r>
          </a:p>
          <a:p>
            <a:pPr lvl="0"/>
            <a:endParaRPr lang="ru-RU" sz="1600" dirty="0">
              <a:solidFill>
                <a:srgbClr val="595959"/>
              </a:solidFill>
            </a:endParaRPr>
          </a:p>
          <a:p>
            <a:pPr lvl="0"/>
            <a:r>
              <a:rPr lang="ru-RU" sz="1600" dirty="0">
                <a:solidFill>
                  <a:srgbClr val="595959"/>
                </a:solidFill>
              </a:rPr>
              <a:t>Наши отдельные активисты выращивают свои саженцы и безвозмездно представляют их для посадок</a:t>
            </a:r>
          </a:p>
          <a:p>
            <a:pPr lvl="0"/>
            <a:endParaRPr lang="ru-RU" sz="1600" dirty="0">
              <a:solidFill>
                <a:srgbClr val="595959"/>
              </a:solidFill>
            </a:endParaRPr>
          </a:p>
          <a:p>
            <a:pPr lvl="0"/>
            <a:r>
              <a:rPr lang="ru-RU" sz="1600" dirty="0">
                <a:solidFill>
                  <a:srgbClr val="595959"/>
                </a:solidFill>
              </a:rPr>
              <a:t>Дети на эко-уроках в школе выращивают свои будущие деревья в горшочках и сажают саженцы в землю</a:t>
            </a:r>
            <a:br>
              <a:rPr lang="ru-RU" sz="1600" dirty="0">
                <a:solidFill>
                  <a:srgbClr val="595959"/>
                </a:solidFill>
              </a:rPr>
            </a:br>
            <a:r>
              <a:rPr lang="ru-RU" sz="1600" dirty="0">
                <a:solidFill>
                  <a:srgbClr val="595959"/>
                </a:solidFill>
              </a:rPr>
              <a:t/>
            </a:r>
            <a:br>
              <a:rPr lang="ru-RU" sz="1600" dirty="0">
                <a:solidFill>
                  <a:srgbClr val="595959"/>
                </a:solidFill>
              </a:rPr>
            </a:br>
            <a:r>
              <a:rPr lang="ru-RU" sz="1600" dirty="0">
                <a:solidFill>
                  <a:srgbClr val="595959"/>
                </a:solidFill>
              </a:rPr>
              <a:t>При такой масштабной посадке мы привлекаем питомники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62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s Slide Master">
  <a:themeElements>
    <a:clrScheme name="Custom 29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480</Words>
  <Application>Microsoft Office PowerPoint</Application>
  <PresentationFormat>Экран (16:9)</PresentationFormat>
  <Paragraphs>57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Contents Slide Master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Google Slides Themes</dc:title>
  <dc:creator>Anastasia Kozlova</dc:creator>
  <cp:lastModifiedBy>Лена</cp:lastModifiedBy>
  <cp:revision>37</cp:revision>
  <dcterms:modified xsi:type="dcterms:W3CDTF">2019-12-04T11:41:23Z</dcterms:modified>
</cp:coreProperties>
</file>